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56" r:id="rId2"/>
    <p:sldId id="451" r:id="rId3"/>
    <p:sldId id="452" r:id="rId4"/>
    <p:sldId id="453" r:id="rId5"/>
    <p:sldId id="454" r:id="rId6"/>
    <p:sldId id="455" r:id="rId7"/>
    <p:sldId id="456" r:id="rId8"/>
    <p:sldId id="457" r:id="rId9"/>
    <p:sldId id="458" r:id="rId10"/>
    <p:sldId id="460" r:id="rId11"/>
    <p:sldId id="461" r:id="rId12"/>
    <p:sldId id="462" r:id="rId13"/>
    <p:sldId id="463" r:id="rId14"/>
    <p:sldId id="465" r:id="rId15"/>
    <p:sldId id="349" r:id="rId16"/>
    <p:sldId id="486" r:id="rId17"/>
    <p:sldId id="487" r:id="rId18"/>
    <p:sldId id="488" r:id="rId19"/>
    <p:sldId id="350" r:id="rId20"/>
    <p:sldId id="438" r:id="rId21"/>
    <p:sldId id="490" r:id="rId22"/>
    <p:sldId id="439" r:id="rId23"/>
    <p:sldId id="496" r:id="rId24"/>
    <p:sldId id="476" r:id="rId25"/>
    <p:sldId id="427" r:id="rId26"/>
    <p:sldId id="356" r:id="rId27"/>
    <p:sldId id="358" r:id="rId28"/>
    <p:sldId id="359" r:id="rId29"/>
    <p:sldId id="360" r:id="rId30"/>
    <p:sldId id="436" r:id="rId31"/>
    <p:sldId id="368" r:id="rId32"/>
    <p:sldId id="442" r:id="rId33"/>
    <p:sldId id="443" r:id="rId34"/>
    <p:sldId id="481" r:id="rId35"/>
    <p:sldId id="498" r:id="rId36"/>
    <p:sldId id="371" r:id="rId37"/>
    <p:sldId id="444" r:id="rId38"/>
    <p:sldId id="437" r:id="rId39"/>
    <p:sldId id="375" r:id="rId40"/>
    <p:sldId id="480" r:id="rId41"/>
    <p:sldId id="482" r:id="rId42"/>
    <p:sldId id="478" r:id="rId43"/>
    <p:sldId id="479" r:id="rId44"/>
    <p:sldId id="472" r:id="rId45"/>
    <p:sldId id="473" r:id="rId46"/>
    <p:sldId id="421" r:id="rId47"/>
    <p:sldId id="422" r:id="rId48"/>
    <p:sldId id="474" r:id="rId49"/>
    <p:sldId id="475" r:id="rId50"/>
    <p:sldId id="483" r:id="rId51"/>
    <p:sldId id="484" r:id="rId52"/>
    <p:sldId id="497" r:id="rId53"/>
  </p:sldIdLst>
  <p:sldSz cx="9144000" cy="6858000" type="screen4x3"/>
  <p:notesSz cx="7099300" cy="10234613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552579"/>
    <a:srgbClr val="FF0000"/>
    <a:srgbClr val="000099"/>
    <a:srgbClr val="669900"/>
    <a:srgbClr val="0000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90" autoAdjust="0"/>
    <p:restoredTop sz="94869" autoAdjust="0"/>
  </p:normalViewPr>
  <p:slideViewPr>
    <p:cSldViewPr>
      <p:cViewPr varScale="1">
        <p:scale>
          <a:sx n="110" d="100"/>
          <a:sy n="110" d="100"/>
        </p:scale>
        <p:origin x="1304" y="6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6" d="100"/>
          <a:sy n="56" d="100"/>
        </p:scale>
        <p:origin x="-1854" y="-90"/>
      </p:cViewPr>
      <p:guideLst>
        <p:guide orient="horz" pos="3224"/>
        <p:guide pos="2236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emf"/><Relationship Id="rId4" Type="http://schemas.openxmlformats.org/officeDocument/2006/relationships/image" Target="../media/image3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3.wmf"/><Relationship Id="rId2" Type="http://schemas.openxmlformats.org/officeDocument/2006/relationships/image" Target="../media/image42.wmf"/><Relationship Id="rId1" Type="http://schemas.openxmlformats.org/officeDocument/2006/relationships/image" Target="../media/image41.w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7.wmf"/><Relationship Id="rId1" Type="http://schemas.openxmlformats.org/officeDocument/2006/relationships/image" Target="../media/image46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t" anchorCtr="0" compatLnSpc="1">
            <a:prstTxWarp prst="textNoShape">
              <a:avLst/>
            </a:prstTxWarp>
          </a:bodyPr>
          <a:lstStyle>
            <a:lvl1pPr algn="r" defTabSz="990600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50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defTabSz="990600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50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48" tIns="49524" rIns="99048" bIns="49524" numCol="1" anchor="b" anchorCtr="0" compatLnSpc="1">
            <a:prstTxWarp prst="textNoShape">
              <a:avLst/>
            </a:prstTxWarp>
          </a:bodyPr>
          <a:lstStyle>
            <a:lvl1pPr algn="r" defTabSz="990600">
              <a:defRPr sz="1300"/>
            </a:lvl1pPr>
          </a:lstStyle>
          <a:p>
            <a:fld id="{7D534BC6-D81B-41C4-8483-CD1EDE43DB7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71228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672A91D2-81B6-4DCC-A480-0463E1E4D996}" type="datetimeFigureOut">
              <a:rPr lang="zh-CN" altLang="en-US"/>
              <a:pPr>
                <a:defRPr/>
              </a:pPr>
              <a:t>2019/11/13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09613" y="4860925"/>
            <a:ext cx="5680075" cy="4605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117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117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65B97A1-D49F-4B81-86E1-9B24844CDDA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276771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1185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endParaRPr lang="zh-CN" altLang="en-US" smtClean="0"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37630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7EAD92F-4851-4D9A-A258-56F98B2AF58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297872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14CB733-C4D1-4618-9F13-25BAA4045F8B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122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8D5C87-771D-48F3-BCDE-C565646214E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140012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460CA74-DB46-4DC3-A467-8CFAD8CF3B8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669905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标题和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C42464C-8D27-47A4-8F8E-48ADBC191AB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265224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标题和两项内容在文本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half" idx="3"/>
          </p:nvPr>
        </p:nvSpPr>
        <p:spPr>
          <a:xfrm>
            <a:off x="457200" y="3938588"/>
            <a:ext cx="8229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217A197-BF99-43AB-AC55-046025FFD6F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688301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 preserve="1">
  <p:cSld name="标题，内容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87ED019-EAA1-4136-B00D-2D160F4ABC8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111943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Tx" preserve="1">
  <p:cSld name="标题，两项内容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4038600" cy="21859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quarter" idx="2"/>
          </p:nvPr>
        </p:nvSpPr>
        <p:spPr>
          <a:xfrm>
            <a:off x="457200" y="3938588"/>
            <a:ext cx="4038600" cy="2187575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half" idx="3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D9C0D70-3657-44E4-B3BC-2648564D55BF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804253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39825" y="-138113"/>
            <a:ext cx="7793038" cy="1143001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1042988" y="1484313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05388" y="1484313"/>
            <a:ext cx="3810000" cy="41148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C459C0-4A12-4142-A7A9-D3010F51E1F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77307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F8C954-B86C-43F7-8A64-78CFE30E1C2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6389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D5CC4EA-431B-4C88-BF89-452B250496E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38903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DE6276-34B9-476F-8A44-3753F55911F5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19316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865379B-8DE5-4C48-A011-8AAFC33CBD61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04121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131A693-11F9-4CD9-B4DB-F17ED9E1868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634789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06B5004-D403-40AD-A96A-3F589E61292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00960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AFAE3C-AFBA-4B5D-9014-40A8937539F3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10444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C19E28-CEE7-40FE-B948-B2EAF6F315B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48418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Arial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64D55018-F5BE-400A-808A-50B7C5DFCA4F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7.w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Analog_television" TargetMode="External"/><Relationship Id="rId3" Type="http://schemas.openxmlformats.org/officeDocument/2006/relationships/hyperlink" Target="https://en.wikipedia.org/wiki/Walkie-talkie" TargetMode="External"/><Relationship Id="rId7" Type="http://schemas.openxmlformats.org/officeDocument/2006/relationships/hyperlink" Target="https://en.wikipedia.org/wiki/UMTS" TargetMode="External"/><Relationship Id="rId2" Type="http://schemas.openxmlformats.org/officeDocument/2006/relationships/hyperlink" Target="https://en.wikipedia.org/wiki/Frequency_modulation" TargetMode="Externa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en.wikipedia.org/wiki/Global_Positioning_System" TargetMode="External"/><Relationship Id="rId11" Type="http://schemas.openxmlformats.org/officeDocument/2006/relationships/hyperlink" Target="https://en.wikipedia.org/wiki/IEEE_802.11ac" TargetMode="External"/><Relationship Id="rId5" Type="http://schemas.openxmlformats.org/officeDocument/2006/relationships/hyperlink" Target="https://en.wikipedia.org/wiki/GSM" TargetMode="External"/><Relationship Id="rId10" Type="http://schemas.openxmlformats.org/officeDocument/2006/relationships/hyperlink" Target="https://en.wikipedia.org/wiki/IEEE_802.11n" TargetMode="External"/><Relationship Id="rId4" Type="http://schemas.openxmlformats.org/officeDocument/2006/relationships/hyperlink" Target="https://en.wikipedia.org/wiki/3GPP_Long_Term_Evolution" TargetMode="External"/><Relationship Id="rId9" Type="http://schemas.openxmlformats.org/officeDocument/2006/relationships/hyperlink" Target="https://en.wikipedia.org/wiki/IEEE_802.11" TargetMode="Externa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wmf"/><Relationship Id="rId3" Type="http://schemas.openxmlformats.org/officeDocument/2006/relationships/oleObject" Target="../embeddings/oleObject3.bin"/><Relationship Id="rId7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0.wmf"/><Relationship Id="rId5" Type="http://schemas.openxmlformats.org/officeDocument/2006/relationships/oleObject" Target="../embeddings/oleObject4.bin"/><Relationship Id="rId10" Type="http://schemas.openxmlformats.org/officeDocument/2006/relationships/image" Target="../media/image32.wmf"/><Relationship Id="rId4" Type="http://schemas.openxmlformats.org/officeDocument/2006/relationships/image" Target="../media/image29.emf"/><Relationship Id="rId9" Type="http://schemas.openxmlformats.org/officeDocument/2006/relationships/oleObject" Target="../embeddings/oleObject6.bin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3.wmf"/><Relationship Id="rId4" Type="http://schemas.openxmlformats.org/officeDocument/2006/relationships/oleObject" Target="../embeddings/oleObject7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35.wmf"/><Relationship Id="rId4" Type="http://schemas.openxmlformats.org/officeDocument/2006/relationships/oleObject" Target="../embeddings/oleObject8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wmf"/><Relationship Id="rId3" Type="http://schemas.openxmlformats.org/officeDocument/2006/relationships/oleObject" Target="../embeddings/oleObject9.bin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41.wm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7.wmf"/><Relationship Id="rId5" Type="http://schemas.openxmlformats.org/officeDocument/2006/relationships/oleObject" Target="../embeddings/oleObject13.bin"/><Relationship Id="rId4" Type="http://schemas.openxmlformats.org/officeDocument/2006/relationships/image" Target="../media/image46.wm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48.wmf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1676401"/>
            <a:ext cx="7772400" cy="1924050"/>
          </a:xfrm>
        </p:spPr>
        <p:txBody>
          <a:bodyPr/>
          <a:lstStyle/>
          <a:p>
            <a:pPr eaLnBrk="1" hangingPunct="1">
              <a:lnSpc>
                <a:spcPts val="8000"/>
              </a:lnSpc>
            </a:pPr>
            <a:r>
              <a:rPr lang="zh-CN" altLang="en-US" sz="5400" b="1" dirty="0" smtClean="0">
                <a:solidFill>
                  <a:srgbClr val="5525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5400" b="1" dirty="0" smtClean="0">
                <a:solidFill>
                  <a:srgbClr val="5525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5400" b="1" dirty="0" smtClean="0">
                <a:solidFill>
                  <a:srgbClr val="5525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 放大器及其</a:t>
            </a:r>
            <a:r>
              <a:rPr lang="en-US" altLang="zh-CN" sz="5400" b="1" dirty="0" smtClean="0">
                <a:solidFill>
                  <a:srgbClr val="5525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5400" b="1" dirty="0" smtClean="0">
                <a:solidFill>
                  <a:srgbClr val="5525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5400" b="1" dirty="0" smtClean="0">
                <a:solidFill>
                  <a:srgbClr val="5525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非线性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EAD92F-4851-4D9A-A258-56F98B2AF582}" type="slidenum">
              <a:rPr lang="en-US" altLang="zh-CN" smtClean="0"/>
              <a:pPr/>
              <a:t>1</a:t>
            </a:fld>
            <a:endParaRPr lang="en-US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49" b="11547"/>
          <a:stretch/>
        </p:blipFill>
        <p:spPr bwMode="auto">
          <a:xfrm>
            <a:off x="914400" y="4368463"/>
            <a:ext cx="7239000" cy="2399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>
          <a:xfrm>
            <a:off x="571500" y="15089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000" b="1" kern="1200" dirty="0">
                <a:solidFill>
                  <a:srgbClr val="5525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三极管的结构、符号和型号</a:t>
            </a:r>
          </a:p>
        </p:txBody>
      </p:sp>
      <p:sp>
        <p:nvSpPr>
          <p:cNvPr id="26627" name="Rectangle 17"/>
          <p:cNvSpPr>
            <a:spLocks noChangeArrowheads="1"/>
          </p:cNvSpPr>
          <p:nvPr/>
        </p:nvSpPr>
        <p:spPr bwMode="auto">
          <a:xfrm>
            <a:off x="342900" y="867368"/>
            <a:ext cx="8686800" cy="2828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35000"/>
              </a:lnSpc>
              <a:spcBef>
                <a:spcPct val="20000"/>
              </a:spcBef>
              <a:buClr>
                <a:schemeClr val="accent1"/>
              </a:buClr>
              <a:defRPr/>
            </a:pPr>
            <a:r>
              <a:rPr lang="zh-CN" altLang="en-US" sz="2800" b="1" dirty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三极管的结构</a:t>
            </a:r>
          </a:p>
          <a:p>
            <a:pPr algn="just" eaLnBrk="1" hangingPunct="1">
              <a:lnSpc>
                <a:spcPts val="2400"/>
              </a:lnSpc>
            </a:pPr>
            <a:r>
              <a:rPr lang="zh-CN" altLang="en-US" sz="2000" dirty="0" smtClean="0"/>
              <a:t>      </a:t>
            </a:r>
            <a:r>
              <a:rPr lang="zh-CN" altLang="en-US" sz="2000" b="1" dirty="0" smtClean="0"/>
              <a:t>在</a:t>
            </a:r>
            <a:r>
              <a:rPr lang="zh-CN" altLang="en-US" sz="2000" b="1" dirty="0"/>
              <a:t>一块极薄的硅或锗基片上通过一定的工艺制做出两个</a:t>
            </a:r>
            <a:r>
              <a:rPr lang="en-US" altLang="zh-CN" sz="2000" b="1" dirty="0"/>
              <a:t>PN</a:t>
            </a:r>
            <a:r>
              <a:rPr lang="zh-CN" altLang="en-US" sz="2000" b="1" dirty="0"/>
              <a:t>结就构成了三层半导体结构，从三层半导体各引出一根引线就是三极管的三个极，再封装在管壳里，就构成晶体三极管。三个电极分别叫做发射极</a:t>
            </a:r>
            <a:r>
              <a:rPr lang="en-US" altLang="zh-CN" sz="2000" b="1" dirty="0"/>
              <a:t>E</a:t>
            </a:r>
            <a:r>
              <a:rPr lang="zh-CN" altLang="en-US" sz="2000" b="1" dirty="0"/>
              <a:t>、基极</a:t>
            </a:r>
            <a:r>
              <a:rPr lang="en-US" altLang="zh-CN" sz="2000" b="1" dirty="0"/>
              <a:t>B</a:t>
            </a:r>
            <a:r>
              <a:rPr lang="zh-CN" altLang="en-US" sz="2000" b="1" dirty="0"/>
              <a:t>、集电极</a:t>
            </a:r>
            <a:r>
              <a:rPr lang="en-US" altLang="zh-CN" sz="2000" b="1" dirty="0"/>
              <a:t>C</a:t>
            </a:r>
            <a:r>
              <a:rPr lang="zh-CN" altLang="en-US" sz="2000" b="1" dirty="0"/>
              <a:t>，与之对应的每层半导体分别称为发射区、基区、集电区。发射区与基区之间的</a:t>
            </a:r>
            <a:r>
              <a:rPr lang="en-US" altLang="zh-CN" sz="2000" b="1" dirty="0"/>
              <a:t>PN</a:t>
            </a:r>
            <a:r>
              <a:rPr lang="zh-CN" altLang="en-US" sz="2000" b="1" dirty="0"/>
              <a:t>结为发射结，集电区和基区之间的</a:t>
            </a:r>
            <a:r>
              <a:rPr lang="en-US" altLang="zh-CN" sz="2000" b="1" dirty="0"/>
              <a:t>PN</a:t>
            </a:r>
            <a:r>
              <a:rPr lang="zh-CN" altLang="en-US" sz="2000" b="1" dirty="0"/>
              <a:t>结为集电结。基区是</a:t>
            </a:r>
            <a:r>
              <a:rPr lang="en-US" altLang="zh-CN" sz="2000" b="1" dirty="0"/>
              <a:t>P</a:t>
            </a:r>
            <a:r>
              <a:rPr lang="zh-CN" altLang="en-US" sz="2000" b="1" dirty="0"/>
              <a:t>型半导体的称为</a:t>
            </a:r>
            <a:r>
              <a:rPr lang="en-US" altLang="zh-CN" sz="2000" b="1" dirty="0"/>
              <a:t>NPN</a:t>
            </a:r>
            <a:r>
              <a:rPr lang="zh-CN" altLang="en-US" sz="2000" b="1" dirty="0"/>
              <a:t>型三极管，基区是</a:t>
            </a:r>
            <a:r>
              <a:rPr lang="en-US" altLang="zh-CN" sz="2000" b="1" dirty="0"/>
              <a:t>N</a:t>
            </a:r>
            <a:r>
              <a:rPr lang="zh-CN" altLang="en-US" sz="2000" b="1" dirty="0"/>
              <a:t>型半导体的称为</a:t>
            </a:r>
            <a:r>
              <a:rPr lang="en-US" altLang="zh-CN" sz="2000" b="1" dirty="0"/>
              <a:t>PNP</a:t>
            </a:r>
            <a:r>
              <a:rPr lang="zh-CN" altLang="en-US" sz="2000" b="1" dirty="0"/>
              <a:t>型三极管。</a:t>
            </a:r>
          </a:p>
          <a:p>
            <a:pPr algn="just" eaLnBrk="1" hangingPunct="1"/>
            <a:endParaRPr lang="en-US" altLang="zh-CN" sz="2000" b="1" dirty="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8C954-B86C-43F7-8A64-78CFE30E1C21}" type="slidenum">
              <a:rPr lang="en-US" altLang="zh-CN" smtClean="0"/>
              <a:pPr/>
              <a:t>10</a:t>
            </a:fld>
            <a:endParaRPr lang="en-US" altLang="zh-CN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411367" y="3352800"/>
            <a:ext cx="8549866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ts val="2400"/>
              </a:lnSpc>
            </a:pPr>
            <a:r>
              <a:rPr lang="zh-CN" altLang="en-US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晶体三极管的内部结构特点是：① 发射区的掺杂浓度大于集电区；② 基区非常薄且掺杂很轻；③ 集电结面积较发射结大，它们并不对称，所以集电极和发射极不能互换。</a:t>
            </a:r>
          </a:p>
        </p:txBody>
      </p:sp>
    </p:spTree>
    <p:extLst>
      <p:ext uri="{BB962C8B-B14F-4D97-AF65-F5344CB8AC3E}">
        <p14:creationId xmlns:p14="http://schemas.microsoft.com/office/powerpoint/2010/main" val="4124758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533400" y="15089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000" b="1" kern="1200" dirty="0">
                <a:solidFill>
                  <a:srgbClr val="5525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三极管的电流放大作用</a:t>
            </a:r>
          </a:p>
        </p:txBody>
      </p:sp>
      <p:sp>
        <p:nvSpPr>
          <p:cNvPr id="29699" name="Rectangle 3"/>
          <p:cNvSpPr>
            <a:spLocks noChangeArrowheads="1"/>
          </p:cNvSpPr>
          <p:nvPr/>
        </p:nvSpPr>
        <p:spPr bwMode="auto">
          <a:xfrm>
            <a:off x="304800" y="1066800"/>
            <a:ext cx="8534400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2800"/>
              </a:lnSpc>
            </a:pPr>
            <a:r>
              <a:rPr lang="zh-CN" altLang="en-US" sz="2000" b="1" dirty="0" smtClean="0"/>
              <a:t>       当</a:t>
            </a:r>
            <a:r>
              <a:rPr lang="zh-CN" altLang="en-US" sz="2000" b="1" dirty="0"/>
              <a:t>给三极管的发射结加正向电压，集电结加反向电压时，三极管具有电流放大作用，电路形式如</a:t>
            </a:r>
            <a:r>
              <a:rPr lang="zh-CN" altLang="en-US" sz="2000" b="1" dirty="0" smtClean="0"/>
              <a:t>图所</a:t>
            </a:r>
            <a:r>
              <a:rPr lang="zh-CN" altLang="en-US" sz="2000" b="1" dirty="0"/>
              <a:t>示。</a:t>
            </a:r>
          </a:p>
          <a:p>
            <a:pPr eaLnBrk="1" hangingPunct="1">
              <a:lnSpc>
                <a:spcPts val="28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1</a:t>
            </a:r>
            <a:r>
              <a:rPr lang="zh-CN" altLang="en-US" sz="2000" b="1" dirty="0">
                <a:solidFill>
                  <a:srgbClr val="FF0000"/>
                </a:solidFill>
              </a:rPr>
              <a:t>、静态电流放大作用</a:t>
            </a:r>
          </a:p>
          <a:p>
            <a:pPr eaLnBrk="1" hangingPunct="1">
              <a:lnSpc>
                <a:spcPts val="2800"/>
              </a:lnSpc>
            </a:pPr>
            <a:r>
              <a:rPr lang="zh-CN" altLang="en-US" sz="2000" b="1" dirty="0"/>
              <a:t>  集电极电流一般是基极电流</a:t>
            </a:r>
            <a:r>
              <a:rPr lang="en-US" altLang="zh-CN" sz="2000" b="1" dirty="0"/>
              <a:t>30-100</a:t>
            </a:r>
            <a:r>
              <a:rPr lang="zh-CN" altLang="en-US" sz="2000" b="1" dirty="0"/>
              <a:t>倍，称为静态电流放大系数。</a:t>
            </a:r>
          </a:p>
          <a:p>
            <a:pPr eaLnBrk="1" hangingPunct="1">
              <a:lnSpc>
                <a:spcPts val="2800"/>
              </a:lnSpc>
            </a:pPr>
            <a:r>
              <a:rPr lang="en-US" altLang="zh-CN" sz="2000" b="1" dirty="0">
                <a:solidFill>
                  <a:srgbClr val="FF0000"/>
                </a:solidFill>
              </a:rPr>
              <a:t>2 </a:t>
            </a:r>
            <a:r>
              <a:rPr lang="zh-CN" altLang="en-US" sz="2000" b="1" dirty="0">
                <a:solidFill>
                  <a:srgbClr val="FF0000"/>
                </a:solidFill>
              </a:rPr>
              <a:t>、动态电流放大作用</a:t>
            </a:r>
          </a:p>
          <a:p>
            <a:pPr eaLnBrk="1" hangingPunct="1">
              <a:lnSpc>
                <a:spcPts val="2800"/>
              </a:lnSpc>
            </a:pPr>
            <a:r>
              <a:rPr lang="zh-CN" altLang="en-US" sz="2000" b="1" dirty="0"/>
              <a:t>  </a:t>
            </a:r>
            <a:r>
              <a:rPr lang="en-US" altLang="zh-CN" sz="2000" b="1" dirty="0"/>
              <a:t>β</a:t>
            </a:r>
            <a:r>
              <a:rPr lang="zh-CN" altLang="en-US" sz="2000" b="1" dirty="0"/>
              <a:t>称为动态电流放大系数，与静态电流放大系数近似相等，一般取为一致。</a:t>
            </a:r>
          </a:p>
        </p:txBody>
      </p:sp>
      <p:pic>
        <p:nvPicPr>
          <p:cNvPr id="29702" name="Picture 9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1687" y="3519487"/>
            <a:ext cx="4481513" cy="23438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8C954-B86C-43F7-8A64-78CFE30E1C21}" type="slidenum">
              <a:rPr lang="en-US" altLang="zh-CN" smtClean="0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82190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>
          <a:xfrm>
            <a:off x="498777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000" b="1" kern="1200" dirty="0">
                <a:solidFill>
                  <a:srgbClr val="5525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三极管的特性曲线</a:t>
            </a:r>
          </a:p>
        </p:txBody>
      </p:sp>
      <p:sp>
        <p:nvSpPr>
          <p:cNvPr id="30723" name="Rectangle 3"/>
          <p:cNvSpPr>
            <a:spLocks noChangeArrowheads="1"/>
          </p:cNvSpPr>
          <p:nvPr/>
        </p:nvSpPr>
        <p:spPr bwMode="auto">
          <a:xfrm>
            <a:off x="340027" y="992629"/>
            <a:ext cx="8388350" cy="1631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dirty="0"/>
              <a:t>表示三极管各极电流和极间电压关系的曲线称为</a:t>
            </a:r>
            <a:r>
              <a:rPr lang="zh-CN" altLang="en-US" sz="2000" dirty="0">
                <a:solidFill>
                  <a:srgbClr val="0000FF"/>
                </a:solidFill>
              </a:rPr>
              <a:t>晶体管的特性曲线</a:t>
            </a:r>
            <a:r>
              <a:rPr lang="zh-CN" altLang="en-US" sz="2000" dirty="0"/>
              <a:t>，它是了解三极管外部性能和分析三极管工作状态的重要依据。</a:t>
            </a:r>
          </a:p>
          <a:p>
            <a:pPr eaLnBrk="1" hangingPunct="1"/>
            <a:r>
              <a:rPr lang="zh-CN" altLang="en-US" sz="2000" b="1" dirty="0">
                <a:solidFill>
                  <a:srgbClr val="FF0000"/>
                </a:solidFill>
              </a:rPr>
              <a:t>１、输入特性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eaLnBrk="1" hangingPunct="1"/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输入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特性是指当三极管集电极－发射极之间的电压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为定值，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基极电流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和基极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发射极之间电压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0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之间的关系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。其特性曲线如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图所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示。</a:t>
            </a:r>
          </a:p>
        </p:txBody>
      </p:sp>
      <p:pic>
        <p:nvPicPr>
          <p:cNvPr id="30727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743797"/>
            <a:ext cx="6948014" cy="1849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8C954-B86C-43F7-8A64-78CFE30E1C21}" type="slidenum">
              <a:rPr lang="en-US" altLang="zh-CN" smtClean="0"/>
              <a:pPr/>
              <a:t>12</a:t>
            </a:fld>
            <a:endParaRPr lang="en-US" altLang="zh-CN"/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345076" y="4474706"/>
            <a:ext cx="8651574" cy="2246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2000" b="1" dirty="0">
                <a:solidFill>
                  <a:srgbClr val="FF0000"/>
                </a:solidFill>
              </a:rPr>
              <a:t>２、输出特性</a:t>
            </a:r>
            <a:endParaRPr lang="zh-CN" altLang="en-US" sz="2000" dirty="0">
              <a:solidFill>
                <a:srgbClr val="FF0000"/>
              </a:solidFill>
            </a:endParaRPr>
          </a:p>
          <a:p>
            <a:pPr eaLnBrk="1" hangingPunct="1"/>
            <a:r>
              <a:rPr lang="zh-CN" altLang="en-US" sz="2000" dirty="0" smtClean="0"/>
              <a:t>       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输出特性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是指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当三极管的基极电流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为定值，集电极电流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与集电极－发射极之间的电压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000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r>
              <a:rPr lang="en-US" altLang="zh-CN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之间的关系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，其特性曲线如</a:t>
            </a:r>
            <a:r>
              <a:rPr lang="zh-CN" alt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图所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示。由图可见，当基极电流不变时集电极电流基本不随集－射极之间的电压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CE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变化而变化，所以说从三极管的集电极看进去具有</a:t>
            </a:r>
            <a:r>
              <a:rPr lang="zh-CN" altLang="en-US" sz="2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恒流源特性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。不同的基极电流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0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对应不同的输出特性曲线，从而形成一个曲线簇，可把输出特性曲线簇分成三个区域，不同的区域对应着不同的工作状态。</a:t>
            </a:r>
          </a:p>
        </p:txBody>
      </p:sp>
    </p:spTree>
    <p:extLst>
      <p:ext uri="{BB962C8B-B14F-4D97-AF65-F5344CB8AC3E}">
        <p14:creationId xmlns:p14="http://schemas.microsoft.com/office/powerpoint/2010/main" val="4086328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nsistor as an amplifier Rate My Scienc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05000" y="1600200"/>
            <a:ext cx="4400550" cy="3080385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B5004-D403-40AD-A96A-3F589E61292D}" type="slidenum">
              <a:rPr lang="en-US" altLang="zh-CN" smtClean="0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3089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B5004-D403-40AD-A96A-3F589E61292D}" type="slidenum">
              <a:rPr lang="en-US" altLang="zh-CN" smtClean="0"/>
              <a:pPr/>
              <a:t>14</a:t>
            </a:fld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1295400" y="228600"/>
            <a:ext cx="6858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defRPr/>
            </a:pPr>
            <a:r>
              <a:rPr lang="zh-CN" altLang="en-US" sz="4000" b="1" dirty="0">
                <a:solidFill>
                  <a:srgbClr val="5525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典型的三极管组成的放大电路</a:t>
            </a:r>
          </a:p>
        </p:txBody>
      </p:sp>
      <p:graphicFrame>
        <p:nvGraphicFramePr>
          <p:cNvPr id="4" name="Object 12"/>
          <p:cNvGraphicFramePr>
            <a:graphicFrameLocks noChangeAspect="1"/>
          </p:cNvGraphicFramePr>
          <p:nvPr/>
        </p:nvGraphicFramePr>
        <p:xfrm>
          <a:off x="1676400" y="1600200"/>
          <a:ext cx="5867400" cy="4013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5375" name="Photo Editor 照片" r:id="rId3" imgW="12069860" imgH="8257143" progId="MSPhotoEd.3">
                  <p:embed/>
                </p:oleObj>
              </mc:Choice>
              <mc:Fallback>
                <p:oleObj name="Photo Editor 照片" r:id="rId3" imgW="12069860" imgH="8257143" progId="MSPhotoEd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0" y="1600200"/>
                        <a:ext cx="5867400" cy="4013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102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27782"/>
            <a:ext cx="7793038" cy="1143000"/>
          </a:xfrm>
        </p:spPr>
        <p:txBody>
          <a:bodyPr/>
          <a:lstStyle/>
          <a:p>
            <a:r>
              <a:rPr lang="zh-CN" altLang="en-US" sz="4000" b="1" dirty="0" smtClean="0">
                <a:solidFill>
                  <a:srgbClr val="552579"/>
                </a:solidFill>
                <a:latin typeface="微软雅黑" pitchFamily="34" charset="-122"/>
                <a:ea typeface="微软雅黑" pitchFamily="34" charset="-122"/>
              </a:rPr>
              <a:t>放大器</a:t>
            </a:r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zh-CN" altLang="en-US" sz="2000" b="1" dirty="0" smtClean="0"/>
              <a:t>常见的放大器有：</a:t>
            </a:r>
          </a:p>
          <a:p>
            <a:r>
              <a:rPr lang="zh-CN" altLang="en-US" sz="2000" b="1" dirty="0" smtClean="0"/>
              <a:t>低噪声放大器；</a:t>
            </a:r>
          </a:p>
          <a:p>
            <a:r>
              <a:rPr lang="zh-CN" altLang="en-US" sz="2000" b="1" dirty="0" smtClean="0"/>
              <a:t>中频放大器；</a:t>
            </a:r>
          </a:p>
          <a:p>
            <a:r>
              <a:rPr lang="zh-CN" altLang="en-US" sz="2000" b="1" dirty="0" smtClean="0"/>
              <a:t>可变增益放大器；</a:t>
            </a:r>
          </a:p>
          <a:p>
            <a:r>
              <a:rPr lang="zh-CN" altLang="en-US" sz="2000" b="1" dirty="0" smtClean="0"/>
              <a:t>射频放大器；</a:t>
            </a:r>
          </a:p>
          <a:p>
            <a:r>
              <a:rPr lang="zh-CN" altLang="en-US" sz="2000" b="1" dirty="0" smtClean="0"/>
              <a:t>功率放大器；</a:t>
            </a:r>
          </a:p>
        </p:txBody>
      </p:sp>
      <p:grpSp>
        <p:nvGrpSpPr>
          <p:cNvPr id="2" name="Group 9"/>
          <p:cNvGrpSpPr>
            <a:grpSpLocks/>
          </p:cNvGrpSpPr>
          <p:nvPr/>
        </p:nvGrpSpPr>
        <p:grpSpPr bwMode="auto">
          <a:xfrm>
            <a:off x="971550" y="3573463"/>
            <a:ext cx="7704138" cy="2773362"/>
            <a:chOff x="612" y="2251"/>
            <a:chExt cx="4853" cy="1747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2" y="2251"/>
              <a:ext cx="4853" cy="15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 type="none" w="med" len="lg"/>
            </a:ln>
          </p:spPr>
        </p:pic>
        <p:sp>
          <p:nvSpPr>
            <p:cNvPr id="1031" name="Text Box 7"/>
            <p:cNvSpPr txBox="1">
              <a:spLocks noChangeArrowheads="1"/>
            </p:cNvSpPr>
            <p:nvPr/>
          </p:nvSpPr>
          <p:spPr bwMode="auto">
            <a:xfrm>
              <a:off x="1111" y="3748"/>
              <a:ext cx="3856" cy="2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 type="none" w="med" len="lg"/>
            </a:ln>
          </p:spPr>
          <p:txBody>
            <a:bodyPr>
              <a:spAutoFit/>
            </a:bodyPr>
            <a:lstStyle/>
            <a:p>
              <a:r>
                <a:rPr lang="zh-CN" altLang="en-US" sz="2000"/>
                <a:t>插入在输入输出匹配网络之间的常规单级放大器电路</a:t>
              </a:r>
            </a:p>
          </p:txBody>
        </p:sp>
      </p:grpSp>
      <p:graphicFrame>
        <p:nvGraphicFramePr>
          <p:cNvPr id="336906" name="Object 10"/>
          <p:cNvGraphicFramePr>
            <a:graphicFrameLocks noGrp="1" noChangeAspect="1"/>
          </p:cNvGraphicFramePr>
          <p:nvPr>
            <p:ph sz="half" idx="2"/>
          </p:nvPr>
        </p:nvGraphicFramePr>
        <p:xfrm>
          <a:off x="3276600" y="1196975"/>
          <a:ext cx="5867400" cy="3557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924" name="Visio" r:id="rId5" imgW="9609031" imgH="5824960" progId="Visio.Drawing.11">
                  <p:embed/>
                </p:oleObj>
              </mc:Choice>
              <mc:Fallback>
                <p:oleObj name="Visio" r:id="rId5" imgW="9609031" imgH="5824960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1196975"/>
                        <a:ext cx="5867400" cy="35575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 type="none" w="med" len="lg"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C459C0-4A12-4142-A7A9-D3010F51E1FF}" type="slidenum">
              <a:rPr lang="zh-CN" altLang="en-US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740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9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1000"/>
                                        <p:tgtEl>
                                          <p:spTgt spid="3369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5439" y="152400"/>
            <a:ext cx="7793038" cy="1143001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000" b="1" kern="1200" dirty="0">
                <a:solidFill>
                  <a:srgbClr val="5525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放大器分类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C459C0-4A12-4142-A7A9-D3010F51E1FF}" type="slidenum">
              <a:rPr lang="zh-CN" altLang="en-US" smtClean="0"/>
              <a:pPr>
                <a:defRPr/>
              </a:pPr>
              <a:t>16</a:t>
            </a:fld>
            <a:endParaRPr lang="en-US" altLang="zh-CN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52149" t="76242" r="20637" b="4934"/>
          <a:stretch/>
        </p:blipFill>
        <p:spPr>
          <a:xfrm>
            <a:off x="4369076" y="4922649"/>
            <a:ext cx="4012924" cy="148626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31822" y="1467862"/>
            <a:ext cx="624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按器件种类分类：</a:t>
            </a:r>
            <a:endParaRPr lang="zh-CN" altLang="en-US" sz="32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60764" y="2499811"/>
            <a:ext cx="3322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晶体管放大器</a:t>
            </a:r>
            <a:endParaRPr lang="zh-CN" altLang="en-US" sz="2400" b="1" dirty="0"/>
          </a:p>
        </p:txBody>
      </p:sp>
      <p:sp>
        <p:nvSpPr>
          <p:cNvPr id="7" name="文本框 6"/>
          <p:cNvSpPr txBox="1"/>
          <p:nvPr/>
        </p:nvSpPr>
        <p:spPr>
          <a:xfrm>
            <a:off x="1060010" y="3767286"/>
            <a:ext cx="3322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场效应管放大器</a:t>
            </a:r>
            <a:endParaRPr lang="zh-CN" altLang="en-US" sz="2400" b="1" dirty="0"/>
          </a:p>
        </p:txBody>
      </p:sp>
      <p:sp>
        <p:nvSpPr>
          <p:cNvPr id="8" name="文本框 7"/>
          <p:cNvSpPr txBox="1"/>
          <p:nvPr/>
        </p:nvSpPr>
        <p:spPr>
          <a:xfrm>
            <a:off x="1060010" y="4876800"/>
            <a:ext cx="3322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集成电路放大器</a:t>
            </a:r>
            <a:endParaRPr lang="zh-CN" altLang="en-US" sz="2400" b="1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/>
          <a:srcRect l="51140" t="51771" r="19629" b="27523"/>
          <a:stretch/>
        </p:blipFill>
        <p:spPr>
          <a:xfrm>
            <a:off x="4285779" y="3108582"/>
            <a:ext cx="4180442" cy="158568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2"/>
          <a:srcRect l="51491" t="26477" r="20287" b="54699"/>
          <a:stretch/>
        </p:blipFill>
        <p:spPr>
          <a:xfrm>
            <a:off x="4509516" y="1547000"/>
            <a:ext cx="3732968" cy="1333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38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/>
          <a:srcRect l="61207" t="10660" r="4241" b="7636"/>
          <a:stretch/>
        </p:blipFill>
        <p:spPr>
          <a:xfrm>
            <a:off x="5219700" y="2819400"/>
            <a:ext cx="3276600" cy="3370216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09600" y="533400"/>
            <a:ext cx="624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按通频带分类：</a:t>
            </a:r>
            <a:endParaRPr lang="zh-CN" altLang="en-US" sz="32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685800" y="1445253"/>
                <a:ext cx="3505200" cy="8946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b="1" i="1" smtClean="0">
                          <a:solidFill>
                            <a:srgbClr val="552579"/>
                          </a:solidFill>
                          <a:latin typeface="Cambria Math" panose="02040503050406030204" pitchFamily="18" charset="0"/>
                        </a:rPr>
                        <m:t>相对带宽</m:t>
                      </m:r>
                      <m:r>
                        <a:rPr lang="en-US" altLang="zh-CN" sz="2800" b="1" i="1" smtClean="0">
                          <a:solidFill>
                            <a:srgbClr val="55257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1" i="1" smtClean="0">
                              <a:solidFill>
                                <a:srgbClr val="552579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b="1" i="1" smtClean="0">
                                  <a:solidFill>
                                    <a:srgbClr val="55257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 smtClean="0">
                                  <a:solidFill>
                                    <a:srgbClr val="552579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solidFill>
                                    <a:srgbClr val="552579"/>
                                  </a:solidFill>
                                  <a:latin typeface="Cambria Math" panose="02040503050406030204" pitchFamily="18" charset="0"/>
                                </a:rPr>
                                <m:t>𝑩𝑾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sz="2800" b="1" i="1">
                                  <a:solidFill>
                                    <a:srgbClr val="55257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solidFill>
                                    <a:srgbClr val="552579"/>
                                  </a:solidFill>
                                  <a:latin typeface="Cambria Math" panose="02040503050406030204" pitchFamily="18" charset="0"/>
                                </a:rPr>
                                <m:t>𝒇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solidFill>
                                    <a:srgbClr val="552579"/>
                                  </a:solidFill>
                                  <a:latin typeface="Cambria Math" panose="02040503050406030204" pitchFamily="18" charset="0"/>
                                </a:rPr>
                                <m:t>𝒐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 sz="2800" b="1" dirty="0">
                  <a:solidFill>
                    <a:srgbClr val="552579"/>
                  </a:solidFill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5800" y="1445253"/>
                <a:ext cx="3505200" cy="89466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组合 9"/>
          <p:cNvGrpSpPr/>
          <p:nvPr/>
        </p:nvGrpSpPr>
        <p:grpSpPr>
          <a:xfrm>
            <a:off x="381000" y="2667000"/>
            <a:ext cx="3754170" cy="3625330"/>
            <a:chOff x="3970276" y="521185"/>
            <a:chExt cx="3568907" cy="3052698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2"/>
            <a:srcRect l="24680" t="9078" r="40768"/>
            <a:stretch/>
          </p:blipFill>
          <p:spPr>
            <a:xfrm>
              <a:off x="4872182" y="521185"/>
              <a:ext cx="2667001" cy="3052698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2"/>
            <a:srcRect l="12834" t="69395" r="73345" b="5640"/>
            <a:stretch/>
          </p:blipFill>
          <p:spPr>
            <a:xfrm>
              <a:off x="3970276" y="2557794"/>
              <a:ext cx="1066801" cy="838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69402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609600" y="609600"/>
            <a:ext cx="6248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</a:t>
            </a:r>
            <a:r>
              <a:rPr lang="zh-CN" altLang="en-US" sz="32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负载</a:t>
            </a:r>
            <a:r>
              <a:rPr lang="zh-CN" altLang="en-US" sz="3200" b="1" dirty="0" smtClean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分类：</a:t>
            </a:r>
            <a:endParaRPr lang="zh-CN" altLang="en-US" sz="32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66800" y="1676400"/>
            <a:ext cx="7010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谐振放大器：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LC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串并联及耦合回路作为负载；具有放大和选频的作用。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66800" y="2743200"/>
            <a:ext cx="3322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2400" b="1" dirty="0"/>
              <a:t>非</a:t>
            </a:r>
            <a:r>
              <a:rPr lang="zh-CN" altLang="en-US" sz="2400" b="1" dirty="0" smtClean="0"/>
              <a:t>谐振放大器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02726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/>
          <p:cNvSpPr>
            <a:spLocks noGrp="1" noChangeArrowheads="1"/>
          </p:cNvSpPr>
          <p:nvPr>
            <p:ph type="title"/>
          </p:nvPr>
        </p:nvSpPr>
        <p:spPr>
          <a:xfrm>
            <a:off x="755650" y="48112"/>
            <a:ext cx="7793038" cy="1143001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552579"/>
                </a:solidFill>
                <a:latin typeface="微软雅黑" pitchFamily="34" charset="-122"/>
                <a:ea typeface="微软雅黑" pitchFamily="34" charset="-122"/>
              </a:rPr>
              <a:t>放大器的关键参数</a:t>
            </a:r>
          </a:p>
        </p:txBody>
      </p:sp>
      <p:sp>
        <p:nvSpPr>
          <p:cNvPr id="370693" name="Text Box 5"/>
          <p:cNvSpPr txBox="1">
            <a:spLocks noChangeArrowheads="1"/>
          </p:cNvSpPr>
          <p:nvPr/>
        </p:nvSpPr>
        <p:spPr bwMode="auto">
          <a:xfrm>
            <a:off x="755650" y="1196975"/>
            <a:ext cx="8064500" cy="4421723"/>
          </a:xfrm>
          <a:prstGeom prst="rect">
            <a:avLst/>
          </a:prstGeom>
          <a:noFill/>
          <a:ln w="9525" algn="ctr">
            <a:noFill/>
            <a:miter lim="800000"/>
            <a:headEnd/>
            <a:tailEnd type="none" w="med" len="lg"/>
          </a:ln>
        </p:spPr>
        <p:txBody>
          <a:bodyPr>
            <a:spAutoFit/>
          </a:bodyPr>
          <a:lstStyle/>
          <a:p>
            <a:pPr algn="l"/>
            <a:r>
              <a:rPr lang="zh-CN" altLang="en-US" sz="2400" b="1" dirty="0">
                <a:latin typeface="宋体" charset="-122"/>
              </a:rPr>
              <a:t>放大器的指标是由其在特定偏置条件下的</a:t>
            </a:r>
            <a:r>
              <a:rPr lang="en-US" altLang="zh-CN" sz="2400" b="1" dirty="0">
                <a:latin typeface="宋体" charset="-122"/>
              </a:rPr>
              <a:t>S</a:t>
            </a:r>
            <a:r>
              <a:rPr lang="zh-CN" altLang="en-US" sz="2400" b="1" dirty="0">
                <a:latin typeface="宋体" charset="-122"/>
              </a:rPr>
              <a:t>参量确定的，其关键参数有：</a:t>
            </a:r>
          </a:p>
          <a:p>
            <a:pPr algn="l">
              <a:lnSpc>
                <a:spcPts val="4000"/>
              </a:lnSpc>
              <a:buFont typeface="Wingdings" pitchFamily="2" charset="2"/>
              <a:buChar char="Ø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增益及增益平坦度（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）；</a:t>
            </a:r>
          </a:p>
          <a:p>
            <a:pPr algn="l">
              <a:lnSpc>
                <a:spcPts val="4000"/>
              </a:lnSpc>
              <a:buFont typeface="Wingdings" pitchFamily="2" charset="2"/>
              <a:buChar char="Ø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工作频率及带宽（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Hz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）；</a:t>
            </a:r>
          </a:p>
          <a:p>
            <a:pPr algn="l">
              <a:lnSpc>
                <a:spcPts val="4000"/>
              </a:lnSpc>
              <a:buFont typeface="Wingdings" pitchFamily="2" charset="2"/>
              <a:buChar char="Ø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输出功率（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dBm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）；</a:t>
            </a:r>
          </a:p>
          <a:p>
            <a:pPr>
              <a:lnSpc>
                <a:spcPts val="4000"/>
              </a:lnSpc>
              <a:buFont typeface="Wingdings" pitchFamily="2" charset="2"/>
              <a:buChar char="Ø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直流输入功率（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）；</a:t>
            </a:r>
          </a:p>
          <a:p>
            <a:pPr>
              <a:lnSpc>
                <a:spcPts val="4000"/>
              </a:lnSpc>
              <a:buFont typeface="Wingdings" pitchFamily="2" charset="2"/>
              <a:buChar char="Ø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输入输出反射系数（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VSWR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）；</a:t>
            </a:r>
          </a:p>
          <a:p>
            <a:pPr>
              <a:lnSpc>
                <a:spcPts val="4000"/>
              </a:lnSpc>
              <a:buFont typeface="Wingdings" pitchFamily="2" charset="2"/>
              <a:buChar char="Ø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噪声系数（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dB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）；</a:t>
            </a:r>
          </a:p>
          <a:p>
            <a:pPr>
              <a:lnSpc>
                <a:spcPts val="4000"/>
              </a:lnSpc>
              <a:buFont typeface="Wingdings" pitchFamily="2" charset="2"/>
              <a:buChar char="Ø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交调失真（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IMD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）、谐波、反馈、热效应</a:t>
            </a:r>
          </a:p>
        </p:txBody>
      </p:sp>
      <p:pic>
        <p:nvPicPr>
          <p:cNvPr id="370694" name="Picture 6"/>
          <p:cNvPicPr>
            <a:picLocks noChangeAspect="1" noChangeArrowheads="1"/>
          </p:cNvPicPr>
          <p:nvPr/>
        </p:nvPicPr>
        <p:blipFill>
          <a:blip r:embed="rId3" cstate="print"/>
          <a:srcRect l="15750" t="21600" r="14626" b="21600"/>
          <a:stretch>
            <a:fillRect/>
          </a:stretch>
        </p:blipFill>
        <p:spPr bwMode="auto">
          <a:xfrm>
            <a:off x="144463" y="1295400"/>
            <a:ext cx="8675687" cy="4421188"/>
          </a:xfrm>
          <a:prstGeom prst="rect">
            <a:avLst/>
          </a:prstGeom>
          <a:noFill/>
          <a:ln w="9525" algn="ctr">
            <a:noFill/>
            <a:miter lim="800000"/>
            <a:headEnd/>
            <a:tailEnd type="none" w="med" len="lg"/>
          </a:ln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8C954-B86C-43F7-8A64-78CFE30E1C21}" type="slidenum">
              <a:rPr lang="en-US" altLang="zh-CN" smtClean="0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03989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706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706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3706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3706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3706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706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3706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3706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3706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706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3706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1000" fill="hold"/>
                                        <p:tgtEl>
                                          <p:spTgt spid="3706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3706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3706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8" dur="500"/>
                                        <p:tgtEl>
                                          <p:spTgt spid="3706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069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1" dur="1000"/>
                                        <p:tgtEl>
                                          <p:spTgt spid="3706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069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1000"/>
                                        <p:tgtEl>
                                          <p:spTgt spid="3706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06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7" dur="1000"/>
                                        <p:tgtEl>
                                          <p:spTgt spid="3706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069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0" dur="1000"/>
                                        <p:tgtEl>
                                          <p:spTgt spid="3706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069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3" dur="1000"/>
                                        <p:tgtEl>
                                          <p:spTgt spid="3706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069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6" dur="1000"/>
                                        <p:tgtEl>
                                          <p:spTgt spid="3706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7069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1000"/>
                                        <p:tgtEl>
                                          <p:spTgt spid="3706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3581400"/>
            <a:ext cx="5979636" cy="31587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6"/>
          <p:cNvSpPr>
            <a:spLocks noChangeArrowheads="1"/>
          </p:cNvSpPr>
          <p:nvPr/>
        </p:nvSpPr>
        <p:spPr bwMode="auto">
          <a:xfrm>
            <a:off x="228600" y="1016722"/>
            <a:ext cx="8686800" cy="2964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ts val="2800"/>
              </a:lnSpc>
            </a:pPr>
            <a:r>
              <a:rPr lang="zh-CN" altLang="en-US" sz="2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半导体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是导电能力介于导体和绝缘体之间的物质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常用</a:t>
            </a:r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的半导体材料有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硅</a:t>
            </a:r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锗</a:t>
            </a:r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  <a:p>
            <a:pPr algn="just" eaLnBrk="1" hangingPunct="1">
              <a:lnSpc>
                <a:spcPts val="2800"/>
              </a:lnSpc>
            </a:pP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纯净</a:t>
            </a:r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的具有完整单晶体结构的半导体材料称为</a:t>
            </a:r>
            <a:r>
              <a:rPr lang="zh-CN" alt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本征半导体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。本征半导体</a:t>
            </a:r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的导电能力很弱，其原子之间的共价键结构非常稳定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，价电子</a:t>
            </a:r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不易脱离束缚而成为自由电子。但是当获得足够的能量后，一些价电子可能挣脱共价键的束缚游离出来，成为自由电子，当有外电场作用时这些自由电子就可以参与导电。另外，当价电子游离出来以后，会在原来位置上留下一个“空位” ，使得这个共价键不稳定，能吸引其他电子来填充，这部分电子移动相当于“空位”向相反方向移动，这些空位我们称为空穴，空穴带正电。</a:t>
            </a:r>
          </a:p>
        </p:txBody>
      </p:sp>
      <p:sp>
        <p:nvSpPr>
          <p:cNvPr id="4" name="Rectangle 32"/>
          <p:cNvSpPr>
            <a:spLocks noChangeArrowheads="1"/>
          </p:cNvSpPr>
          <p:nvPr/>
        </p:nvSpPr>
        <p:spPr bwMode="auto">
          <a:xfrm>
            <a:off x="2133600" y="228600"/>
            <a:ext cx="5827236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zh-CN" altLang="en-US" sz="4000" b="1" dirty="0">
                <a:solidFill>
                  <a:srgbClr val="55257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本征半导体和掺杂半导体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B5004-D403-40AD-A96A-3F589E61292D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75315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标题 1"/>
          <p:cNvSpPr>
            <a:spLocks noGrp="1"/>
          </p:cNvSpPr>
          <p:nvPr>
            <p:ph type="title"/>
          </p:nvPr>
        </p:nvSpPr>
        <p:spPr>
          <a:xfrm>
            <a:off x="854075" y="22351"/>
            <a:ext cx="7578725" cy="1143000"/>
          </a:xfrm>
        </p:spPr>
        <p:txBody>
          <a:bodyPr/>
          <a:lstStyle/>
          <a:p>
            <a:r>
              <a:rPr lang="zh-CN" altLang="en-US" sz="4000" b="1" dirty="0">
                <a:solidFill>
                  <a:srgbClr val="552579"/>
                </a:solidFill>
                <a:latin typeface="微软雅黑" pitchFamily="34" charset="-122"/>
                <a:ea typeface="微软雅黑" pitchFamily="34" charset="-122"/>
              </a:rPr>
              <a:t>低噪声放大器的技术指标</a:t>
            </a:r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42938" y="1357312"/>
            <a:ext cx="7053262" cy="3836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ts val="6000"/>
              </a:lnSpc>
              <a:buFont typeface="Wingdings" pitchFamily="2" charset="2"/>
              <a:buChar char="Ø"/>
            </a:pPr>
            <a:r>
              <a:rPr lang="en-US" altLang="zh-CN" sz="3200" dirty="0">
                <a:solidFill>
                  <a:srgbClr val="0000FF"/>
                </a:solidFill>
              </a:rPr>
              <a:t> </a:t>
            </a:r>
            <a:r>
              <a:rPr lang="zh-CN" altLang="en-US" sz="3200" b="1" dirty="0">
                <a:solidFill>
                  <a:srgbClr val="0000FF"/>
                </a:solidFill>
              </a:rPr>
              <a:t>噪声系数</a:t>
            </a:r>
            <a:r>
              <a:rPr lang="zh-CN" altLang="en-US" sz="3200" dirty="0">
                <a:solidFill>
                  <a:srgbClr val="0000FF"/>
                </a:solidFill>
              </a:rPr>
              <a:t>；</a:t>
            </a:r>
            <a:endParaRPr lang="en-US" altLang="zh-CN" sz="3200" dirty="0">
              <a:solidFill>
                <a:srgbClr val="0000FF"/>
              </a:solidFill>
            </a:endParaRPr>
          </a:p>
          <a:p>
            <a:pPr algn="l">
              <a:lnSpc>
                <a:spcPts val="6000"/>
              </a:lnSpc>
              <a:buFont typeface="Wingdings" pitchFamily="2" charset="2"/>
              <a:buChar char="Ø"/>
            </a:pPr>
            <a:r>
              <a:rPr lang="zh-CN" altLang="en-US" sz="3200" b="1" dirty="0">
                <a:solidFill>
                  <a:srgbClr val="0000FF"/>
                </a:solidFill>
              </a:rPr>
              <a:t>放大器的增益；</a:t>
            </a:r>
            <a:endParaRPr lang="en-US" altLang="zh-CN" sz="3200" b="1" dirty="0">
              <a:solidFill>
                <a:srgbClr val="0000FF"/>
              </a:solidFill>
            </a:endParaRPr>
          </a:p>
          <a:p>
            <a:pPr algn="l">
              <a:lnSpc>
                <a:spcPts val="6000"/>
              </a:lnSpc>
              <a:buFont typeface="Wingdings" pitchFamily="2" charset="2"/>
              <a:buChar char="Ø"/>
            </a:pPr>
            <a:r>
              <a:rPr lang="zh-CN" altLang="en-US" sz="3200" b="1" dirty="0">
                <a:solidFill>
                  <a:srgbClr val="0000FF"/>
                </a:solidFill>
              </a:rPr>
              <a:t>稳定系数；</a:t>
            </a:r>
            <a:endParaRPr lang="en-US" altLang="zh-CN" sz="3200" b="1" dirty="0">
              <a:solidFill>
                <a:srgbClr val="0000FF"/>
              </a:solidFill>
            </a:endParaRPr>
          </a:p>
          <a:p>
            <a:pPr algn="l">
              <a:lnSpc>
                <a:spcPts val="6000"/>
              </a:lnSpc>
              <a:buFont typeface="Wingdings" pitchFamily="2" charset="2"/>
              <a:buChar char="Ø"/>
            </a:pPr>
            <a:r>
              <a:rPr lang="zh-CN" altLang="en-US" sz="3200" b="1" dirty="0">
                <a:solidFill>
                  <a:srgbClr val="0000FF"/>
                </a:solidFill>
              </a:rPr>
              <a:t>通带内的增益平坦度；</a:t>
            </a:r>
            <a:endParaRPr lang="en-US" altLang="zh-CN" sz="3200" b="1" dirty="0">
              <a:solidFill>
                <a:srgbClr val="0000FF"/>
              </a:solidFill>
            </a:endParaRPr>
          </a:p>
          <a:p>
            <a:pPr algn="l">
              <a:lnSpc>
                <a:spcPts val="6000"/>
              </a:lnSpc>
              <a:buFont typeface="Wingdings" pitchFamily="2" charset="2"/>
              <a:buChar char="Ø"/>
            </a:pPr>
            <a:r>
              <a:rPr lang="zh-CN" altLang="en-US" sz="3200" b="1" dirty="0">
                <a:solidFill>
                  <a:srgbClr val="0000FF"/>
                </a:solidFill>
              </a:rPr>
              <a:t>放大器的非线性指标</a:t>
            </a:r>
          </a:p>
        </p:txBody>
      </p:sp>
      <p:grpSp>
        <p:nvGrpSpPr>
          <p:cNvPr id="2" name="组合 10"/>
          <p:cNvGrpSpPr>
            <a:grpSpLocks/>
          </p:cNvGrpSpPr>
          <p:nvPr/>
        </p:nvGrpSpPr>
        <p:grpSpPr bwMode="auto">
          <a:xfrm>
            <a:off x="4643437" y="2766290"/>
            <a:ext cx="4143375" cy="1323975"/>
            <a:chOff x="4857752" y="4357694"/>
            <a:chExt cx="3714776" cy="1323439"/>
          </a:xfrm>
        </p:grpSpPr>
        <p:sp>
          <p:nvSpPr>
            <p:cNvPr id="27656" name="TextBox 6"/>
            <p:cNvSpPr txBox="1">
              <a:spLocks noChangeArrowheads="1"/>
            </p:cNvSpPr>
            <p:nvPr/>
          </p:nvSpPr>
          <p:spPr bwMode="auto">
            <a:xfrm>
              <a:off x="5572132" y="4357694"/>
              <a:ext cx="3000396" cy="132343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r>
                <a:rPr lang="zh-CN" altLang="en-US" sz="2000" b="1" dirty="0"/>
                <a:t>放大器自激振荡是不稳定的表现，此时没有信号输入，也有振荡功率输出，放大器变成了振荡器。</a:t>
              </a:r>
            </a:p>
          </p:txBody>
        </p:sp>
        <p:sp>
          <p:nvSpPr>
            <p:cNvPr id="27657" name="左箭头 9"/>
            <p:cNvSpPr>
              <a:spLocks noChangeArrowheads="1"/>
            </p:cNvSpPr>
            <p:nvPr/>
          </p:nvSpPr>
          <p:spPr bwMode="auto">
            <a:xfrm>
              <a:off x="4857752" y="4714884"/>
              <a:ext cx="642942" cy="500066"/>
            </a:xfrm>
            <a:prstGeom prst="leftArrow">
              <a:avLst>
                <a:gd name="adj1" fmla="val 50000"/>
                <a:gd name="adj2" fmla="val 50000"/>
              </a:avLst>
            </a:prstGeom>
            <a:noFill/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endParaRPr lang="zh-CN" altLang="en-US"/>
            </a:p>
          </p:txBody>
        </p:sp>
      </p:grpSp>
      <p:grpSp>
        <p:nvGrpSpPr>
          <p:cNvPr id="3" name="组合 10"/>
          <p:cNvGrpSpPr>
            <a:grpSpLocks/>
          </p:cNvGrpSpPr>
          <p:nvPr/>
        </p:nvGrpSpPr>
        <p:grpSpPr bwMode="auto">
          <a:xfrm>
            <a:off x="4643437" y="1303833"/>
            <a:ext cx="4143375" cy="1323975"/>
            <a:chOff x="4857752" y="4357695"/>
            <a:chExt cx="3714776" cy="1322903"/>
          </a:xfrm>
        </p:grpSpPr>
        <p:sp>
          <p:nvSpPr>
            <p:cNvPr id="27654" name="TextBox 6"/>
            <p:cNvSpPr txBox="1">
              <a:spLocks noChangeArrowheads="1"/>
            </p:cNvSpPr>
            <p:nvPr/>
          </p:nvSpPr>
          <p:spPr bwMode="auto">
            <a:xfrm>
              <a:off x="5572132" y="4357695"/>
              <a:ext cx="3000396" cy="132290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r>
                <a:rPr lang="zh-CN" altLang="en-US" sz="2000" b="1" dirty="0"/>
                <a:t>提高低噪声放大器的增益，对于降低整机噪声系数非常有利，但增益高会影响动态范围，所以需整体考虑</a:t>
              </a:r>
              <a:r>
                <a:rPr lang="zh-CN" altLang="en-US" sz="2000" dirty="0"/>
                <a:t>。</a:t>
              </a:r>
            </a:p>
          </p:txBody>
        </p:sp>
        <p:sp>
          <p:nvSpPr>
            <p:cNvPr id="27655" name="左箭头 9"/>
            <p:cNvSpPr>
              <a:spLocks noChangeArrowheads="1"/>
            </p:cNvSpPr>
            <p:nvPr/>
          </p:nvSpPr>
          <p:spPr bwMode="auto">
            <a:xfrm>
              <a:off x="4857752" y="4714884"/>
              <a:ext cx="642942" cy="500066"/>
            </a:xfrm>
            <a:prstGeom prst="leftArrow">
              <a:avLst>
                <a:gd name="adj1" fmla="val 50000"/>
                <a:gd name="adj2" fmla="val 50000"/>
              </a:avLst>
            </a:prstGeom>
            <a:noFill/>
            <a:ln w="25400" algn="ctr">
              <a:solidFill>
                <a:schemeClr val="tx1"/>
              </a:solidFill>
              <a:round/>
              <a:headEnd/>
              <a:tailEnd/>
            </a:ln>
          </p:spPr>
          <p:txBody>
            <a:bodyPr>
              <a:spAutoFit/>
            </a:bodyPr>
            <a:lstStyle/>
            <a:p>
              <a:pPr algn="l"/>
              <a:endParaRPr lang="zh-CN" altLang="en-US"/>
            </a:p>
          </p:txBody>
        </p:sp>
      </p:grp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8C954-B86C-43F7-8A64-78CFE30E1C21}" type="slidenum">
              <a:rPr lang="en-US" altLang="zh-CN" smtClean="0"/>
              <a:pPr/>
              <a:t>20</a:t>
            </a:fld>
            <a:endParaRPr lang="en-US" altLang="zh-CN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2"/>
          <a:srcRect l="4698" t="28402" r="4698" b="8239"/>
          <a:stretch/>
        </p:blipFill>
        <p:spPr>
          <a:xfrm>
            <a:off x="3810000" y="1174796"/>
            <a:ext cx="5067243" cy="190479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3"/>
          <a:srcRect l="5542" t="48649" r="5785" b="5404"/>
          <a:stretch/>
        </p:blipFill>
        <p:spPr>
          <a:xfrm>
            <a:off x="457200" y="748871"/>
            <a:ext cx="7821408" cy="2077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235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8C954-B86C-43F7-8A64-78CFE30E1C21}" type="slidenum">
              <a:rPr lang="en-US" altLang="zh-CN" smtClean="0"/>
              <a:pPr/>
              <a:t>21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3091" t="23472" r="4123" b="2200"/>
          <a:stretch/>
        </p:blipFill>
        <p:spPr>
          <a:xfrm>
            <a:off x="685800" y="381000"/>
            <a:ext cx="6861711" cy="28956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/>
          <a:srcRect l="1471" t="22939" r="2888" b="-359"/>
          <a:stretch/>
        </p:blipFill>
        <p:spPr>
          <a:xfrm>
            <a:off x="685800" y="3429000"/>
            <a:ext cx="6934200" cy="2880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3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z="4000" b="1" dirty="0">
                <a:solidFill>
                  <a:srgbClr val="552579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LNA</a:t>
            </a:r>
            <a:r>
              <a:rPr lang="zh-CN" altLang="en-US" sz="4000" b="1" dirty="0">
                <a:solidFill>
                  <a:srgbClr val="552579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的主要特点</a:t>
            </a:r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ts val="4800"/>
              </a:lnSpc>
              <a:buFontTx/>
              <a:buNone/>
            </a:pPr>
            <a:r>
              <a:rPr lang="en-US" altLang="zh-CN" sz="2800" b="1" dirty="0" smtClean="0">
                <a:latin typeface="Times New Roman" panose="02020603050405020304" pitchFamily="18" charset="0"/>
              </a:rPr>
              <a:t>1</a:t>
            </a:r>
            <a:r>
              <a:rPr lang="zh-CN" altLang="en-US" sz="2800" b="1" dirty="0" smtClean="0">
                <a:latin typeface="Times New Roman" panose="02020603050405020304" pitchFamily="18" charset="0"/>
              </a:rPr>
              <a:t>、要求</a:t>
            </a:r>
            <a:r>
              <a:rPr lang="en-US" altLang="zh-CN" sz="2800" b="1" dirty="0" smtClean="0">
                <a:latin typeface="Times New Roman" panose="02020603050405020304" pitchFamily="18" charset="0"/>
              </a:rPr>
              <a:t>LNA</a:t>
            </a:r>
            <a:r>
              <a:rPr lang="zh-CN" altLang="en-US" sz="2800" b="1" dirty="0" smtClean="0">
                <a:latin typeface="Times New Roman" panose="02020603050405020304" pitchFamily="18" charset="0"/>
              </a:rPr>
              <a:t>有较低的噪声系数；</a:t>
            </a:r>
            <a:endParaRPr lang="en-US" altLang="zh-CN" sz="2800" b="1" dirty="0" smtClean="0">
              <a:latin typeface="Times New Roman" panose="02020603050405020304" pitchFamily="18" charset="0"/>
            </a:endParaRPr>
          </a:p>
          <a:p>
            <a:pPr eaLnBrk="1" hangingPunct="1">
              <a:lnSpc>
                <a:spcPts val="4800"/>
              </a:lnSpc>
              <a:buFontTx/>
              <a:buNone/>
            </a:pPr>
            <a:r>
              <a:rPr lang="en-US" altLang="zh-CN" sz="2800" b="1" dirty="0" smtClean="0">
                <a:latin typeface="Times New Roman" panose="02020603050405020304" pitchFamily="18" charset="0"/>
              </a:rPr>
              <a:t>2</a:t>
            </a:r>
            <a:r>
              <a:rPr lang="zh-CN" altLang="en-US" sz="2800" b="1" dirty="0" smtClean="0">
                <a:latin typeface="Times New Roman" panose="02020603050405020304" pitchFamily="18" charset="0"/>
              </a:rPr>
              <a:t>、要求</a:t>
            </a:r>
            <a:r>
              <a:rPr lang="en-US" altLang="zh-CN" sz="2800" b="1" dirty="0" smtClean="0">
                <a:latin typeface="Times New Roman" panose="02020603050405020304" pitchFamily="18" charset="0"/>
              </a:rPr>
              <a:t>LNA</a:t>
            </a:r>
            <a:r>
              <a:rPr lang="zh-CN" altLang="en-US" sz="2800" b="1" dirty="0" smtClean="0">
                <a:latin typeface="Times New Roman" panose="02020603050405020304" pitchFamily="18" charset="0"/>
              </a:rPr>
              <a:t>有一定的功率增益 ；</a:t>
            </a:r>
          </a:p>
          <a:p>
            <a:pPr eaLnBrk="1" hangingPunct="1">
              <a:lnSpc>
                <a:spcPts val="4800"/>
              </a:lnSpc>
              <a:buFontTx/>
              <a:buNone/>
            </a:pPr>
            <a:r>
              <a:rPr lang="en-US" altLang="zh-CN" sz="2800" b="1" dirty="0" smtClean="0">
                <a:latin typeface="Times New Roman" panose="02020603050405020304" pitchFamily="18" charset="0"/>
              </a:rPr>
              <a:t>3</a:t>
            </a:r>
            <a:r>
              <a:rPr lang="zh-CN" altLang="en-US" sz="2800" b="1" dirty="0" smtClean="0">
                <a:latin typeface="Times New Roman" panose="02020603050405020304" pitchFamily="18" charset="0"/>
              </a:rPr>
              <a:t>、要求</a:t>
            </a:r>
            <a:r>
              <a:rPr lang="en-US" altLang="zh-CN" sz="2800" b="1" dirty="0" smtClean="0">
                <a:latin typeface="Times New Roman" panose="02020603050405020304" pitchFamily="18" charset="0"/>
              </a:rPr>
              <a:t>LNA</a:t>
            </a:r>
            <a:r>
              <a:rPr lang="zh-CN" altLang="en-US" sz="2800" b="1" dirty="0" smtClean="0">
                <a:latin typeface="Times New Roman" panose="02020603050405020304" pitchFamily="18" charset="0"/>
              </a:rPr>
              <a:t>具有足够的线性范围；</a:t>
            </a:r>
            <a:endParaRPr lang="en-US" altLang="zh-CN" sz="2800" b="1" dirty="0" smtClean="0">
              <a:latin typeface="Times New Roman" panose="02020603050405020304" pitchFamily="18" charset="0"/>
            </a:endParaRPr>
          </a:p>
          <a:p>
            <a:pPr eaLnBrk="1" hangingPunct="1">
              <a:lnSpc>
                <a:spcPts val="4800"/>
              </a:lnSpc>
              <a:buFontTx/>
              <a:buNone/>
            </a:pPr>
            <a:r>
              <a:rPr lang="en-US" altLang="zh-CN" sz="2800" b="1" dirty="0" smtClean="0">
                <a:latin typeface="Times New Roman" panose="02020603050405020304" pitchFamily="18" charset="0"/>
              </a:rPr>
              <a:t>4</a:t>
            </a:r>
            <a:r>
              <a:rPr lang="zh-CN" altLang="en-US" sz="2800" b="1" dirty="0" smtClean="0">
                <a:latin typeface="Times New Roman" panose="02020603050405020304" pitchFamily="18" charset="0"/>
              </a:rPr>
              <a:t>、</a:t>
            </a:r>
            <a:r>
              <a:rPr lang="en-US" altLang="zh-CN" sz="2800" b="1" dirty="0" smtClean="0">
                <a:latin typeface="Times New Roman" panose="02020603050405020304" pitchFamily="18" charset="0"/>
              </a:rPr>
              <a:t>LNA</a:t>
            </a:r>
            <a:r>
              <a:rPr lang="zh-CN" altLang="en-US" sz="2800" b="1" dirty="0" smtClean="0">
                <a:latin typeface="Times New Roman" panose="02020603050405020304" pitchFamily="18" charset="0"/>
              </a:rPr>
              <a:t>的匹配问题。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8C954-B86C-43F7-8A64-78CFE30E1C21}" type="slidenum">
              <a:rPr lang="en-US" altLang="zh-CN" smtClean="0"/>
              <a:pPr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0586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b="1" dirty="0">
                <a:solidFill>
                  <a:srgbClr val="552579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场效应低噪声放大电路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8C954-B86C-43F7-8A64-78CFE30E1C21}" type="slidenum">
              <a:rPr lang="en-US" altLang="zh-CN" smtClean="0"/>
              <a:pPr/>
              <a:t>23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/>
          <a:srcRect l="2765" t="11551" r="7846" b="6612"/>
          <a:stretch/>
        </p:blipFill>
        <p:spPr>
          <a:xfrm>
            <a:off x="92219" y="1719262"/>
            <a:ext cx="8959561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9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4"/>
          <p:cNvSpPr>
            <a:spLocks noGrp="1" noChangeArrowheads="1"/>
          </p:cNvSpPr>
          <p:nvPr>
            <p:ph type="title"/>
          </p:nvPr>
        </p:nvSpPr>
        <p:spPr>
          <a:xfrm>
            <a:off x="182754" y="334071"/>
            <a:ext cx="7543800" cy="714375"/>
          </a:xfrm>
          <a:noFill/>
        </p:spPr>
        <p:txBody>
          <a:bodyPr/>
          <a:lstStyle/>
          <a:p>
            <a:pPr eaLnBrk="1" hangingPunct="1"/>
            <a:r>
              <a:rPr lang="zh-CN" altLang="en-US" sz="4000" b="1" dirty="0" smtClean="0">
                <a:solidFill>
                  <a:srgbClr val="552579"/>
                </a:solidFill>
                <a:latin typeface="Times New Roman" panose="02020603050405020304" pitchFamily="18" charset="0"/>
                <a:ea typeface="微软雅黑" pitchFamily="34" charset="-122"/>
                <a:cs typeface="Times New Roman" panose="02020603050405020304" pitchFamily="18" charset="0"/>
              </a:rPr>
              <a:t>噪  声</a:t>
            </a:r>
            <a:endParaRPr lang="zh-CN" altLang="en-US" sz="4000" b="1" dirty="0">
              <a:solidFill>
                <a:srgbClr val="552579"/>
              </a:solidFill>
              <a:latin typeface="Times New Roman" panose="02020603050405020304" pitchFamily="18" charset="0"/>
              <a:ea typeface="微软雅黑" pitchFamily="34" charset="-122"/>
              <a:cs typeface="Times New Roman" panose="02020603050405020304" pitchFamily="18" charset="0"/>
            </a:endParaRPr>
          </a:p>
        </p:txBody>
      </p:sp>
      <p:sp>
        <p:nvSpPr>
          <p:cNvPr id="29700" name="灯片编号占位符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  <a:defRPr sz="3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l"/>
              <a:defRPr sz="26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70000"/>
              <a:buFont typeface="Wingdings" panose="05000000000000000000" pitchFamily="2" charset="2"/>
              <a:buChar char="l"/>
              <a:defRPr sz="23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Clr>
                <a:schemeClr val="tx2"/>
              </a:buClr>
              <a:buSzPct val="75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10D7CEF-A987-4E0C-9776-F932F7F52BA3}" type="slidenum">
              <a:rPr lang="en-US" altLang="zh-CN" sz="1000"/>
              <a:pPr>
                <a:spcBef>
                  <a:spcPct val="0"/>
                </a:spcBef>
                <a:buClrTx/>
                <a:buSzTx/>
                <a:buFontTx/>
                <a:buNone/>
              </a:pPr>
              <a:t>24</a:t>
            </a:fld>
            <a:endParaRPr lang="en-US" altLang="zh-CN" sz="1000"/>
          </a:p>
        </p:txBody>
      </p:sp>
      <p:sp>
        <p:nvSpPr>
          <p:cNvPr id="2" name="文本框 1"/>
          <p:cNvSpPr txBox="1"/>
          <p:nvPr/>
        </p:nvSpPr>
        <p:spPr>
          <a:xfrm>
            <a:off x="609600" y="2633394"/>
            <a:ext cx="10081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+mn-lt"/>
                <a:ea typeface="+mn-ea"/>
              </a:rPr>
              <a:t>噪声</a:t>
            </a:r>
          </a:p>
        </p:txBody>
      </p:sp>
      <p:sp>
        <p:nvSpPr>
          <p:cNvPr id="3" name="左大括号 2"/>
          <p:cNvSpPr/>
          <p:nvPr/>
        </p:nvSpPr>
        <p:spPr>
          <a:xfrm>
            <a:off x="1545704" y="1745728"/>
            <a:ext cx="288032" cy="2298551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876280" y="1524000"/>
            <a:ext cx="6942232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0000FF"/>
                </a:solidFill>
                <a:latin typeface="+mn-lt"/>
                <a:ea typeface="+mn-ea"/>
              </a:rPr>
              <a:t>内部噪声：系统本身产生的各种噪声</a:t>
            </a:r>
            <a:endParaRPr lang="en-US" altLang="zh-CN" sz="2800" b="1" dirty="0" smtClean="0">
              <a:solidFill>
                <a:srgbClr val="0000FF"/>
              </a:solidFill>
              <a:latin typeface="+mn-lt"/>
              <a:ea typeface="+mn-ea"/>
            </a:endParaRPr>
          </a:p>
          <a:p>
            <a:r>
              <a:rPr lang="zh-CN" altLang="en-US" sz="2800" b="1" dirty="0" smtClean="0">
                <a:latin typeface="+mn-lt"/>
                <a:ea typeface="+mn-ea"/>
              </a:rPr>
              <a:t>        </a:t>
            </a:r>
            <a:r>
              <a:rPr lang="zh-CN" altLang="en-US" sz="2000" b="1" dirty="0" smtClean="0">
                <a:latin typeface="+mn-lt"/>
                <a:ea typeface="+mn-ea"/>
              </a:rPr>
              <a:t>（</a:t>
            </a:r>
            <a:r>
              <a:rPr lang="zh-CN" altLang="en-US" sz="2000" b="1" dirty="0" smtClean="0">
                <a:solidFill>
                  <a:srgbClr val="FF0000"/>
                </a:solidFill>
                <a:latin typeface="+mn-lt"/>
                <a:ea typeface="+mn-ea"/>
              </a:rPr>
              <a:t>电阻的热噪声（无源、有源）、</a:t>
            </a:r>
            <a:r>
              <a:rPr lang="zh-CN" altLang="en-US" sz="2000" b="1" dirty="0" smtClean="0">
                <a:latin typeface="+mn-lt"/>
                <a:ea typeface="+mn-ea"/>
              </a:rPr>
              <a:t>散粒噪声、分配噪声、闪烁噪声（有源））</a:t>
            </a:r>
            <a:endParaRPr lang="zh-CN" altLang="en-US" sz="2400" b="1" dirty="0">
              <a:latin typeface="+mn-lt"/>
              <a:ea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936470" y="3456432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00FF"/>
                </a:solidFill>
                <a:latin typeface="+mn-lt"/>
                <a:ea typeface="+mn-ea"/>
              </a:rPr>
              <a:t>外</a:t>
            </a:r>
            <a:r>
              <a:rPr lang="zh-CN" altLang="en-US" sz="2800" b="1" dirty="0" smtClean="0">
                <a:solidFill>
                  <a:srgbClr val="0000FF"/>
                </a:solidFill>
                <a:latin typeface="+mn-lt"/>
                <a:ea typeface="+mn-ea"/>
              </a:rPr>
              <a:t>部噪声</a:t>
            </a:r>
            <a:endParaRPr lang="zh-CN" altLang="en-US" sz="2800" b="1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p:sp>
        <p:nvSpPr>
          <p:cNvPr id="9" name="左大括号 8"/>
          <p:cNvSpPr/>
          <p:nvPr/>
        </p:nvSpPr>
        <p:spPr>
          <a:xfrm>
            <a:off x="3496841" y="2956388"/>
            <a:ext cx="288032" cy="1552835"/>
          </a:xfrm>
          <a:prstGeom prst="lef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3757311" y="2852704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+mn-lt"/>
                <a:ea typeface="+mn-ea"/>
              </a:rPr>
              <a:t>自然</a:t>
            </a:r>
            <a:r>
              <a:rPr lang="zh-CN" altLang="en-US" sz="2800" b="1" dirty="0" smtClean="0">
                <a:latin typeface="+mn-lt"/>
                <a:ea typeface="+mn-ea"/>
              </a:rPr>
              <a:t>噪声</a:t>
            </a:r>
            <a:endParaRPr lang="zh-CN" altLang="en-US" sz="2800" b="1" dirty="0">
              <a:latin typeface="+mn-lt"/>
              <a:ea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757311" y="4187748"/>
            <a:ext cx="18722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+mn-lt"/>
                <a:ea typeface="+mn-ea"/>
              </a:rPr>
              <a:t>人为</a:t>
            </a:r>
            <a:r>
              <a:rPr lang="zh-CN" altLang="en-US" sz="2800" b="1" dirty="0" smtClean="0">
                <a:latin typeface="+mn-lt"/>
                <a:ea typeface="+mn-ea"/>
              </a:rPr>
              <a:t>噪声</a:t>
            </a:r>
            <a:endParaRPr lang="zh-CN" altLang="en-US" sz="2800" b="1" dirty="0">
              <a:latin typeface="+mn-lt"/>
              <a:ea typeface="+mn-ea"/>
            </a:endParaRPr>
          </a:p>
        </p:txBody>
      </p:sp>
      <p:sp>
        <p:nvSpPr>
          <p:cNvPr id="4" name="右大括号 3"/>
          <p:cNvSpPr/>
          <p:nvPr/>
        </p:nvSpPr>
        <p:spPr>
          <a:xfrm>
            <a:off x="5340593" y="2939623"/>
            <a:ext cx="329314" cy="1586363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5763450" y="2909490"/>
            <a:ext cx="323457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0000FF"/>
                </a:solidFill>
                <a:latin typeface="+mn-lt"/>
                <a:ea typeface="+mn-ea"/>
              </a:rPr>
              <a:t>大气噪声、太阳噪声</a:t>
            </a:r>
            <a:r>
              <a:rPr lang="zh-CN" altLang="en-US" sz="2800" b="1" dirty="0" smtClean="0">
                <a:solidFill>
                  <a:srgbClr val="0000FF"/>
                </a:solidFill>
                <a:latin typeface="+mn-lt"/>
                <a:ea typeface="+mn-ea"/>
              </a:rPr>
              <a:t>、</a:t>
            </a:r>
            <a:r>
              <a:rPr lang="zh-CN" altLang="en-US" sz="2800" b="1" dirty="0">
                <a:solidFill>
                  <a:srgbClr val="0000FF"/>
                </a:solidFill>
                <a:latin typeface="+mn-lt"/>
                <a:ea typeface="+mn-ea"/>
              </a:rPr>
              <a:t>宇宙</a:t>
            </a:r>
            <a:r>
              <a:rPr lang="zh-CN" altLang="en-US" sz="2800" b="1" dirty="0" smtClean="0">
                <a:solidFill>
                  <a:srgbClr val="0000FF"/>
                </a:solidFill>
                <a:latin typeface="+mn-lt"/>
                <a:ea typeface="+mn-ea"/>
              </a:rPr>
              <a:t>噪声</a:t>
            </a:r>
            <a:r>
              <a:rPr lang="zh-CN" altLang="en-US" sz="2800" b="1" dirty="0" smtClean="0">
                <a:solidFill>
                  <a:srgbClr val="0000FF"/>
                </a:solidFill>
                <a:latin typeface="+mn-lt"/>
                <a:ea typeface="+mn-ea"/>
              </a:rPr>
              <a:t>、郊区人为噪声、市区人为噪声</a:t>
            </a:r>
            <a:endParaRPr lang="zh-CN" altLang="en-US" sz="2800" b="1" dirty="0">
              <a:solidFill>
                <a:srgbClr val="0000FF"/>
              </a:solidFill>
              <a:latin typeface="+mn-lt"/>
              <a:ea typeface="+mn-ea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37996" y="4846722"/>
            <a:ext cx="86596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anose="05000000000000000000" pitchFamily="2" charset="2"/>
              <a:buChar char="Ø"/>
            </a:pPr>
            <a:r>
              <a:rPr lang="zh-CN" altLang="en-US" sz="2400" b="1" dirty="0"/>
              <a:t>噪声最广泛的定义为“除了所希望信号之外的所有信号”，噪声不可避免地存在于电路的每个部分。</a:t>
            </a:r>
            <a:endParaRPr lang="en-US" altLang="zh-CN" sz="2400" b="1" dirty="0"/>
          </a:p>
        </p:txBody>
      </p:sp>
      <p:sp>
        <p:nvSpPr>
          <p:cNvPr id="15" name="矩形 14"/>
          <p:cNvSpPr/>
          <p:nvPr/>
        </p:nvSpPr>
        <p:spPr>
          <a:xfrm>
            <a:off x="337996" y="5739064"/>
            <a:ext cx="834880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Bef>
                <a:spcPts val="1500"/>
              </a:spcBef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电路中的</a:t>
            </a:r>
            <a:r>
              <a:rPr lang="zh-CN" altLang="en-US" sz="2400" b="1" dirty="0">
                <a:solidFill>
                  <a:srgbClr val="0000FF"/>
                </a:solidFill>
              </a:rPr>
              <a:t>电阻</a:t>
            </a:r>
            <a:r>
              <a:rPr lang="zh-CN" altLang="en-US" sz="2400" b="1" dirty="0"/>
              <a:t>是主要的</a:t>
            </a:r>
            <a:r>
              <a:rPr lang="zh-CN" altLang="en-US" sz="2400" b="1" dirty="0">
                <a:solidFill>
                  <a:srgbClr val="0000FF"/>
                </a:solidFill>
              </a:rPr>
              <a:t>无源器件噪声源</a:t>
            </a:r>
            <a:r>
              <a:rPr lang="zh-CN" altLang="en-US" sz="2400" b="1" dirty="0"/>
              <a:t>，而双极性晶体管和场效应晶体管等则是主要的有源器件噪声源</a:t>
            </a:r>
            <a:r>
              <a:rPr lang="zh-CN" altLang="en-US" sz="2400" b="1" dirty="0" smtClean="0"/>
              <a:t>。</a:t>
            </a:r>
            <a:endParaRPr lang="zh-CN" altLang="en-US" sz="2400" b="1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7800" y="58326"/>
            <a:ext cx="3790360" cy="71787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7800" y="806954"/>
            <a:ext cx="3790360" cy="717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89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8C954-B86C-43F7-8A64-78CFE30E1C21}" type="slidenum">
              <a:rPr lang="en-US" altLang="zh-CN" smtClean="0"/>
              <a:pPr/>
              <a:t>25</a:t>
            </a:fld>
            <a:endParaRPr lang="en-US" altLang="zh-CN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048000" y="152400"/>
            <a:ext cx="3048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000" b="1" dirty="0">
                <a:solidFill>
                  <a:srgbClr val="552579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电阻热噪声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81000" y="990600"/>
            <a:ext cx="8534400" cy="56734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ts val="4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电阻是具有一定阻值的导体，内部存在着大量作杂乱无章运动的自由电子。</a:t>
            </a:r>
            <a:r>
              <a:rPr lang="zh-CN" altLang="en-US" sz="2400" b="1" dirty="0" smtClean="0">
                <a:solidFill>
                  <a:srgbClr val="0000FF"/>
                </a:solidFill>
              </a:rPr>
              <a:t>运动的强度由电阻的温度决定</a:t>
            </a:r>
            <a:r>
              <a:rPr lang="zh-CN" altLang="en-US" sz="2400" b="1" dirty="0" smtClean="0"/>
              <a:t>，温度越高，运动越强，只有当温度下降到绝对零度时，运动才停止。</a:t>
            </a:r>
            <a:endParaRPr lang="en-US" altLang="zh-CN" sz="2400" b="1" dirty="0" smtClean="0"/>
          </a:p>
          <a:p>
            <a:pPr marL="342900" indent="-342900" algn="just">
              <a:lnSpc>
                <a:spcPts val="4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/>
              <a:t>电阻</a:t>
            </a:r>
            <a:r>
              <a:rPr lang="zh-CN" altLang="en-US" sz="2400" b="1" dirty="0" smtClean="0"/>
              <a:t>中每个电子运动的方向和速度是不规则的随机运动，故在导体内部形成了无规则的电流，由于它随时间不断变化，忽大忽小，此起彼伏，由它引起的噪声称之为起伏噪声；由于这种噪声是电子的热运动产生的，也称之为</a:t>
            </a:r>
            <a:r>
              <a:rPr lang="zh-CN" altLang="en-US" sz="2400" b="1" dirty="0" smtClean="0">
                <a:solidFill>
                  <a:srgbClr val="0000FF"/>
                </a:solidFill>
              </a:rPr>
              <a:t>电阻热噪声。</a:t>
            </a:r>
          </a:p>
          <a:p>
            <a:pPr marL="342900" indent="-342900" algn="just">
              <a:lnSpc>
                <a:spcPts val="4000"/>
              </a:lnSpc>
              <a:buClr>
                <a:srgbClr val="0000FF"/>
              </a:buClr>
              <a:buFont typeface="Wingdings" panose="05000000000000000000" pitchFamily="2" charset="2"/>
              <a:buChar char="Ø"/>
            </a:pPr>
            <a:r>
              <a:rPr lang="zh-CN" altLang="en-US" sz="2400" b="1" dirty="0" smtClean="0"/>
              <a:t>由于电子质量很轻，做无规则运动的速度很快，它形成的起伏噪声电流是无数个非周期性窄脉冲叠加的结果，各非周期性脉冲电流的极性、大小和出现的时间都是不确定的。因此，它们合成电流时大、时小、时正、时负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63744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936B1644-E541-4B91-BC81-361EADEBE373}" type="slidenum">
              <a:rPr lang="en-US" altLang="zh-CN" b="1"/>
              <a:pPr eaLnBrk="1" hangingPunct="1"/>
              <a:t>26</a:t>
            </a:fld>
            <a:endParaRPr lang="en-US" altLang="zh-CN" b="1"/>
          </a:p>
        </p:txBody>
      </p:sp>
      <p:sp>
        <p:nvSpPr>
          <p:cNvPr id="6147" name="Rectangle 4"/>
          <p:cNvSpPr>
            <a:spLocks noChangeArrowheads="1"/>
          </p:cNvSpPr>
          <p:nvPr/>
        </p:nvSpPr>
        <p:spPr bwMode="auto">
          <a:xfrm>
            <a:off x="1905000" y="304800"/>
            <a:ext cx="5562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000" b="1" dirty="0">
                <a:solidFill>
                  <a:srgbClr val="552579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电阻</a:t>
            </a:r>
            <a:r>
              <a:rPr lang="zh-CN" altLang="en-US" sz="4000" b="1" dirty="0" smtClean="0">
                <a:solidFill>
                  <a:srgbClr val="552579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热噪声的平均功率</a:t>
            </a:r>
            <a:endParaRPr lang="zh-CN" altLang="en-US" sz="4000" b="1" dirty="0">
              <a:solidFill>
                <a:srgbClr val="552579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533400" y="1295400"/>
            <a:ext cx="8458200" cy="4267200"/>
          </a:xfrm>
          <a:prstGeom prst="rect">
            <a:avLst/>
          </a:prstGeom>
          <a:noFill/>
          <a:ln>
            <a:noFill/>
          </a:ln>
          <a:extLst/>
        </p:spPr>
        <p:txBody>
          <a:bodyPr/>
          <a:lstStyle/>
          <a:p>
            <a:pPr marL="342900" indent="-342900" algn="just">
              <a:lnSpc>
                <a:spcPts val="36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l"/>
              <a:defRPr/>
            </a:pPr>
            <a:r>
              <a:rPr lang="zh-CN" altLang="en-US" sz="2400" b="1" dirty="0">
                <a:latin typeface="Arial" charset="0"/>
                <a:ea typeface="宋体" charset="-122"/>
              </a:rPr>
              <a:t>热噪声</a:t>
            </a:r>
            <a:r>
              <a:rPr lang="en-US" altLang="zh-CN" sz="2400" b="1" dirty="0">
                <a:latin typeface="Arial" charset="0"/>
                <a:ea typeface="宋体" charset="-122"/>
              </a:rPr>
              <a:t>(</a:t>
            </a:r>
            <a:r>
              <a:rPr lang="zh-CN" altLang="en-US" sz="2400" b="1" dirty="0">
                <a:latin typeface="Arial" charset="0"/>
                <a:ea typeface="宋体" charset="-122"/>
              </a:rPr>
              <a:t>布朗噪声</a:t>
            </a:r>
            <a:r>
              <a:rPr lang="en-US" altLang="zh-CN" sz="2400" b="1" dirty="0">
                <a:latin typeface="Arial" charset="0"/>
                <a:ea typeface="宋体" charset="-122"/>
              </a:rPr>
              <a:t>)</a:t>
            </a:r>
            <a:r>
              <a:rPr lang="zh-CN" altLang="en-US" sz="2400" b="1" dirty="0">
                <a:latin typeface="Arial" charset="0"/>
                <a:ea typeface="宋体" charset="-122"/>
              </a:rPr>
              <a:t>是由电阻</a:t>
            </a:r>
            <a:r>
              <a:rPr lang="en-US" altLang="zh-CN" sz="2400" b="1" dirty="0">
                <a:latin typeface="Arial" charset="0"/>
                <a:ea typeface="宋体" charset="-122"/>
              </a:rPr>
              <a:t>(</a:t>
            </a:r>
            <a:r>
              <a:rPr lang="zh-CN" altLang="en-US" sz="2400" b="1" dirty="0">
                <a:latin typeface="Arial" charset="0"/>
                <a:ea typeface="宋体" charset="-122"/>
              </a:rPr>
              <a:t>或导体</a:t>
            </a:r>
            <a:r>
              <a:rPr lang="en-US" altLang="zh-CN" sz="2400" b="1" dirty="0">
                <a:latin typeface="Arial" charset="0"/>
                <a:ea typeface="宋体" charset="-122"/>
              </a:rPr>
              <a:t>)</a:t>
            </a:r>
            <a:r>
              <a:rPr lang="zh-CN" altLang="en-US" sz="2400" b="1" dirty="0">
                <a:latin typeface="Arial" charset="0"/>
                <a:ea typeface="宋体" charset="-122"/>
              </a:rPr>
              <a:t>内的自由电子热运动产生的。自由电子的热运动是随机运动。热噪声的平均功率正比于带宽和温度的乘积：</a:t>
            </a:r>
          </a:p>
          <a:p>
            <a:pPr marL="342900" indent="-342900" algn="ctr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None/>
              <a:defRPr/>
            </a:pPr>
            <a:r>
              <a:rPr lang="en-US" altLang="zh-CN" sz="3200" b="1" i="1" dirty="0">
                <a:solidFill>
                  <a:srgbClr val="FF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</a:t>
            </a:r>
            <a:r>
              <a:rPr lang="en-US" altLang="zh-CN" sz="3200" b="1" dirty="0">
                <a:solidFill>
                  <a:srgbClr val="FF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=</a:t>
            </a:r>
            <a:r>
              <a:rPr lang="en-US" altLang="zh-CN" sz="3200" b="1" i="1" dirty="0" err="1">
                <a:solidFill>
                  <a:srgbClr val="FF0000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kTB</a:t>
            </a:r>
            <a:endParaRPr lang="en-US" altLang="zh-CN" sz="3200" b="1" i="1" dirty="0">
              <a:solidFill>
                <a:srgbClr val="FF0000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  <a:spcBef>
                <a:spcPts val="2000"/>
              </a:spcBef>
              <a:buClr>
                <a:schemeClr val="tx2"/>
              </a:buClr>
              <a:buSzPct val="70000"/>
              <a:defRPr/>
            </a:pPr>
            <a:r>
              <a:rPr lang="en-US" altLang="zh-CN" sz="2400" b="1" i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N</a:t>
            </a:r>
            <a:r>
              <a:rPr lang="en-US" altLang="zh-CN" sz="2400" b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噪声功率（即噪声平均功率，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单位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W</a:t>
            </a:r>
            <a:r>
              <a:rPr lang="zh-CN" altLang="en-US" sz="2400" b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）；</a:t>
            </a:r>
            <a:endParaRPr lang="en-US" altLang="zh-CN" sz="2400" b="1" dirty="0"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  <a:spcBef>
                <a:spcPct val="20000"/>
              </a:spcBef>
              <a:buClr>
                <a:schemeClr val="tx2"/>
              </a:buClr>
              <a:buSzPct val="70000"/>
              <a:defRPr/>
            </a:pPr>
            <a:r>
              <a:rPr lang="en-US" altLang="zh-CN" sz="2400" b="1" i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k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玻尔兹曼常数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,</a:t>
            </a:r>
            <a:r>
              <a:rPr lang="en-US" altLang="zh-CN" sz="2400" b="1" dirty="0"/>
              <a:t> 1.38 × 10</a:t>
            </a:r>
            <a:r>
              <a:rPr lang="en-US" altLang="zh-CN" sz="2400" b="1" baseline="30000" dirty="0" smtClean="0"/>
              <a:t>-23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J/K</a:t>
            </a:r>
            <a:r>
              <a:rPr lang="zh-CN" altLang="en-US" sz="24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；</a:t>
            </a:r>
            <a:endParaRPr lang="en-US" altLang="zh-CN" sz="2400" b="1" i="1" dirty="0" smtClean="0"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>
              <a:lnSpc>
                <a:spcPts val="3200"/>
              </a:lnSpc>
              <a:spcBef>
                <a:spcPct val="20000"/>
              </a:spcBef>
              <a:buClr>
                <a:schemeClr val="tx2"/>
              </a:buClr>
              <a:buSzPct val="70000"/>
              <a:defRPr/>
            </a:pPr>
            <a:r>
              <a:rPr lang="en-US" altLang="zh-CN" sz="2400" b="1" i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B</a:t>
            </a:r>
            <a:r>
              <a:rPr lang="en-US" altLang="zh-CN" sz="2400" b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带宽（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Hz</a:t>
            </a:r>
            <a:r>
              <a:rPr lang="zh-CN" altLang="en-US" sz="2400" b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）</a:t>
            </a:r>
            <a:endParaRPr lang="en-US" altLang="zh-CN" sz="2400" b="1" dirty="0"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  <a:p>
            <a:pPr>
              <a:lnSpc>
                <a:spcPts val="3600"/>
              </a:lnSpc>
              <a:spcBef>
                <a:spcPct val="20000"/>
              </a:spcBef>
              <a:buClr>
                <a:schemeClr val="tx2"/>
              </a:buClr>
              <a:buSzPct val="70000"/>
              <a:defRPr/>
            </a:pPr>
            <a:r>
              <a:rPr lang="en-US" altLang="zh-CN" sz="2400" b="1" i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</a:t>
            </a:r>
            <a:r>
              <a:rPr lang="en-US" altLang="zh-CN" sz="24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热力学温度，开氏温度（</a:t>
            </a:r>
            <a:r>
              <a:rPr lang="en-US" altLang="zh-CN" sz="2400" b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K</a:t>
            </a:r>
            <a:r>
              <a:rPr lang="zh-CN" altLang="en-US" sz="24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），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T(K)=273+T(℃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)</a:t>
            </a:r>
            <a:endParaRPr lang="en-US" altLang="zh-CN" sz="2400" b="1" dirty="0">
              <a:solidFill>
                <a:srgbClr val="0000FF"/>
              </a:solidFill>
              <a:latin typeface="Times New Roman" panose="02020603050405020304" pitchFamily="18" charset="0"/>
              <a:ea typeface="宋体" charset="-122"/>
              <a:cs typeface="Times New Roman" panose="02020603050405020304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15815" y="5545015"/>
            <a:ext cx="8001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defRPr/>
            </a:pPr>
            <a:r>
              <a:rPr lang="zh-CN" altLang="en-US" sz="24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     工程</a:t>
            </a:r>
            <a:r>
              <a:rPr lang="zh-CN" altLang="en-US" sz="2400" b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中噪声功率常用对数函数功率单位</a:t>
            </a:r>
            <a:r>
              <a:rPr lang="en-US" altLang="zh-CN" sz="2400" b="1" dirty="0" err="1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dBm</a:t>
            </a:r>
            <a:r>
              <a:rPr lang="zh-CN" altLang="en-US" sz="2400" b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表示，一个</a:t>
            </a:r>
            <a:r>
              <a:rPr lang="en-US" altLang="zh-CN" sz="2400" b="1" dirty="0" err="1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dBm</a:t>
            </a:r>
            <a:r>
              <a:rPr lang="zh-CN" altLang="en-US" sz="2400" b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的对数函数表达式为：</a:t>
            </a:r>
          </a:p>
          <a:p>
            <a:pPr>
              <a:defRPr/>
            </a:pPr>
            <a:r>
              <a:rPr lang="en-US" altLang="zh-CN" sz="2400" b="1" dirty="0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                                N(</a:t>
            </a:r>
            <a:r>
              <a:rPr lang="en-US" altLang="zh-CN" sz="2400" b="1" dirty="0" err="1" smtClean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dBm</a:t>
            </a:r>
            <a:r>
              <a:rPr lang="en-US" altLang="zh-CN" sz="2400" b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)=10lg(</a:t>
            </a:r>
            <a:r>
              <a:rPr lang="en-US" altLang="zh-CN" sz="2400" b="1" dirty="0" err="1">
                <a:solidFill>
                  <a:srgbClr val="0000FF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kTB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/0.001</a:t>
            </a:r>
            <a:r>
              <a:rPr lang="en-US" altLang="zh-CN" sz="2400" b="1" dirty="0">
                <a:latin typeface="Times New Roman" panose="02020603050405020304" pitchFamily="18" charset="0"/>
                <a:ea typeface="宋体" charset="-122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324600" y="5881410"/>
            <a:ext cx="914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mW</a:t>
            </a:r>
            <a:endParaRPr lang="zh-CN" altLang="en-US" sz="20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H="1">
            <a:off x="6019800" y="6186210"/>
            <a:ext cx="533400" cy="228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799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D2534126-DCFE-4C20-9806-36C0E845C6D5}" type="slidenum">
              <a:rPr lang="en-US" altLang="zh-CN" b="1"/>
              <a:pPr eaLnBrk="1" hangingPunct="1"/>
              <a:t>27</a:t>
            </a:fld>
            <a:endParaRPr lang="en-US" altLang="zh-CN" b="1"/>
          </a:p>
        </p:txBody>
      </p:sp>
      <p:sp>
        <p:nvSpPr>
          <p:cNvPr id="8195" name="Rectangle 4"/>
          <p:cNvSpPr>
            <a:spLocks noChangeArrowheads="1"/>
          </p:cNvSpPr>
          <p:nvPr/>
        </p:nvSpPr>
        <p:spPr bwMode="auto">
          <a:xfrm>
            <a:off x="457200" y="304800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/>
            <a:r>
              <a:rPr lang="zh-CN" altLang="en-US" sz="4000" b="1" dirty="0">
                <a:solidFill>
                  <a:srgbClr val="552579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热噪声的平均功率（续）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381000" y="1371600"/>
            <a:ext cx="8534400" cy="556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ts val="4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800" b="1" dirty="0"/>
              <a:t>在</a:t>
            </a:r>
            <a:r>
              <a:rPr lang="zh-CN" altLang="en-US" sz="2800" b="1" dirty="0">
                <a:solidFill>
                  <a:srgbClr val="FF0000"/>
                </a:solidFill>
              </a:rPr>
              <a:t>常温</a:t>
            </a:r>
            <a:r>
              <a:rPr lang="en-US" altLang="zh-CN" sz="2800" b="1" dirty="0">
                <a:solidFill>
                  <a:srgbClr val="FF0000"/>
                </a:solidFill>
              </a:rPr>
              <a:t>17</a:t>
            </a:r>
            <a:r>
              <a:rPr lang="en-US" altLang="zh-CN" sz="2800" b="1" dirty="0" smtClean="0">
                <a:solidFill>
                  <a:srgbClr val="FF0000"/>
                </a:solidFill>
              </a:rPr>
              <a:t>℃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T=17 ℃ +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273=290K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zh-CN" altLang="en-US" sz="2800" b="1" dirty="0" smtClean="0"/>
              <a:t>下</a:t>
            </a:r>
            <a:r>
              <a:rPr lang="zh-CN" altLang="en-US" sz="2800" b="1" dirty="0"/>
              <a:t>，对任何带宽的噪声功率计算表达式</a:t>
            </a:r>
            <a:r>
              <a:rPr lang="zh-CN" altLang="en-US" sz="2800" b="1" dirty="0" smtClean="0"/>
              <a:t>：                           </a:t>
            </a:r>
            <a:endParaRPr lang="en-US" altLang="zh-CN" sz="2800" b="1" dirty="0" smtClean="0"/>
          </a:p>
          <a:p>
            <a:pPr marL="0" indent="0" algn="just" eaLnBrk="1" hangingPunct="1">
              <a:lnSpc>
                <a:spcPts val="4400"/>
              </a:lnSpc>
              <a:spcBef>
                <a:spcPct val="20000"/>
              </a:spcBef>
              <a:buClr>
                <a:schemeClr val="tx2"/>
              </a:buClr>
              <a:buSzPct val="70000"/>
            </a:pPr>
            <a:r>
              <a:rPr lang="en-US" altLang="zh-CN" sz="2800" b="1" i="1" dirty="0">
                <a:solidFill>
                  <a:srgbClr val="0000FF"/>
                </a:solidFill>
              </a:rPr>
              <a:t> </a:t>
            </a:r>
            <a:r>
              <a:rPr lang="en-US" altLang="zh-CN" sz="2800" b="1" i="1" dirty="0" smtClean="0">
                <a:solidFill>
                  <a:srgbClr val="0000FF"/>
                </a:solidFill>
              </a:rPr>
              <a:t>                         N</a:t>
            </a:r>
            <a:r>
              <a:rPr lang="en-US" altLang="zh-CN" sz="2800" b="1" baseline="-25000" dirty="0" smtClean="0">
                <a:solidFill>
                  <a:srgbClr val="0000FF"/>
                </a:solidFill>
              </a:rPr>
              <a:t>(</a:t>
            </a:r>
            <a:r>
              <a:rPr lang="en-US" altLang="zh-CN" sz="2800" b="1" baseline="-25000" dirty="0" err="1" smtClean="0">
                <a:solidFill>
                  <a:srgbClr val="0000FF"/>
                </a:solidFill>
              </a:rPr>
              <a:t>dBm</a:t>
            </a:r>
            <a:r>
              <a:rPr lang="en-US" altLang="zh-CN" sz="2800" b="1" baseline="-25000" dirty="0">
                <a:solidFill>
                  <a:srgbClr val="0000FF"/>
                </a:solidFill>
              </a:rPr>
              <a:t>)</a:t>
            </a:r>
            <a:r>
              <a:rPr lang="en-US" altLang="zh-CN" sz="2800" b="1" dirty="0">
                <a:solidFill>
                  <a:srgbClr val="0000FF"/>
                </a:solidFill>
              </a:rPr>
              <a:t>=-174+10lg</a:t>
            </a:r>
            <a:r>
              <a:rPr lang="en-US" altLang="zh-CN" sz="2800" b="1" i="1" dirty="0">
                <a:solidFill>
                  <a:srgbClr val="0000FF"/>
                </a:solidFill>
              </a:rPr>
              <a:t>B</a:t>
            </a:r>
            <a:r>
              <a:rPr lang="en-US" altLang="zh-CN" sz="2800" b="1" dirty="0">
                <a:solidFill>
                  <a:srgbClr val="0000FF"/>
                </a:solidFill>
              </a:rPr>
              <a:t>(</a:t>
            </a:r>
            <a:r>
              <a:rPr lang="en-US" altLang="zh-CN" sz="2800" b="1" dirty="0" err="1">
                <a:solidFill>
                  <a:srgbClr val="0000FF"/>
                </a:solidFill>
              </a:rPr>
              <a:t>dBm</a:t>
            </a:r>
            <a:r>
              <a:rPr lang="en-US" altLang="zh-CN" sz="2800" b="1" dirty="0">
                <a:solidFill>
                  <a:srgbClr val="0000FF"/>
                </a:solidFill>
              </a:rPr>
              <a:t>)</a:t>
            </a:r>
          </a:p>
          <a:p>
            <a:pPr algn="just" eaLnBrk="1" hangingPunct="1">
              <a:lnSpc>
                <a:spcPts val="4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zh-CN" altLang="en-US" sz="2800" b="1" dirty="0"/>
              <a:t>在工作频段内</a:t>
            </a:r>
            <a:r>
              <a:rPr lang="zh-CN" altLang="en-US" sz="2800" b="1" dirty="0">
                <a:solidFill>
                  <a:srgbClr val="FF0000"/>
                </a:solidFill>
              </a:rPr>
              <a:t>热噪声的功率在频谱上是均匀分布的</a:t>
            </a:r>
            <a:r>
              <a:rPr lang="zh-CN" altLang="en-US" sz="2800" b="1" dirty="0"/>
              <a:t>。因此，工程中又把功率频谱密度均匀分布的热噪声，称之“</a:t>
            </a:r>
            <a:r>
              <a:rPr lang="zh-CN" altLang="en-US" sz="2800" b="1" dirty="0">
                <a:solidFill>
                  <a:srgbClr val="0000FF"/>
                </a:solidFill>
              </a:rPr>
              <a:t>白噪声</a:t>
            </a:r>
            <a:r>
              <a:rPr lang="zh-CN" altLang="en-US" sz="2800" b="1" dirty="0"/>
              <a:t>” 。</a:t>
            </a:r>
          </a:p>
          <a:p>
            <a:pPr algn="just" eaLnBrk="1" hangingPunct="1">
              <a:lnSpc>
                <a:spcPts val="4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Char char="l"/>
            </a:pPr>
            <a:r>
              <a:rPr lang="en-US" altLang="zh-CN" sz="2800" b="1" i="1" dirty="0"/>
              <a:t>N</a:t>
            </a:r>
            <a:r>
              <a:rPr lang="zh-CN" altLang="en-US" sz="2800" b="1" dirty="0"/>
              <a:t>又可以称作热噪声源的</a:t>
            </a:r>
            <a:r>
              <a:rPr lang="zh-CN" altLang="en-US" sz="2800" b="1" dirty="0">
                <a:solidFill>
                  <a:srgbClr val="FF0000"/>
                </a:solidFill>
              </a:rPr>
              <a:t>额定输出功率</a:t>
            </a:r>
            <a:r>
              <a:rPr lang="zh-CN" altLang="en-US" sz="2800" b="1" dirty="0"/>
              <a:t>，即电阻热噪声源可能输出的最大功率。电阻热噪声源的额定功率仅与</a:t>
            </a:r>
            <a:r>
              <a:rPr lang="zh-CN" altLang="en-US" sz="2800" b="1" dirty="0">
                <a:solidFill>
                  <a:srgbClr val="0000FF"/>
                </a:solidFill>
              </a:rPr>
              <a:t>温度</a:t>
            </a:r>
            <a:r>
              <a:rPr lang="zh-CN" altLang="en-US" sz="2800" b="1" dirty="0"/>
              <a:t>和系统</a:t>
            </a:r>
            <a:r>
              <a:rPr lang="zh-CN" altLang="en-US" sz="2800" b="1" dirty="0">
                <a:solidFill>
                  <a:srgbClr val="0000FF"/>
                </a:solidFill>
              </a:rPr>
              <a:t>带宽</a:t>
            </a:r>
            <a:r>
              <a:rPr lang="zh-CN" altLang="en-US" sz="2800" b="1" dirty="0"/>
              <a:t>有关，而与本身电阻和负载无关。</a:t>
            </a:r>
          </a:p>
        </p:txBody>
      </p:sp>
    </p:spTree>
    <p:extLst>
      <p:ext uri="{BB962C8B-B14F-4D97-AF65-F5344CB8AC3E}">
        <p14:creationId xmlns:p14="http://schemas.microsoft.com/office/powerpoint/2010/main" val="383149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/>
          <p:cNvGraphicFramePr>
            <a:graphicFrameLocks noGrp="1"/>
          </p:cNvGraphicFramePr>
          <p:nvPr/>
        </p:nvGraphicFramePr>
        <p:xfrm>
          <a:off x="609600" y="76200"/>
          <a:ext cx="8077200" cy="6645270"/>
        </p:xfrm>
        <a:graphic>
          <a:graphicData uri="http://schemas.openxmlformats.org/drawingml/2006/table">
            <a:tbl>
              <a:tblPr/>
              <a:tblGrid>
                <a:gridCol w="2489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89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98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5545"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effectLst/>
                        </a:rPr>
                        <a:t>Bandwidth </a:t>
                      </a:r>
                      <a:r>
                        <a:rPr lang="en-US" sz="1600" dirty="0" smtClean="0">
                          <a:effectLst/>
                        </a:rPr>
                        <a:t>{Delta </a:t>
                      </a:r>
                      <a:r>
                        <a:rPr lang="en-US" sz="1600" dirty="0">
                          <a:effectLst/>
                        </a:rPr>
                        <a:t>f)}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Thermal noise power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>
                          <a:effectLst/>
                        </a:rPr>
                        <a:t>Notes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1009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1 Hz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−174 dBm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1009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10 Hz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−164 dBm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1009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100 Hz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−154 </a:t>
                      </a:r>
                      <a:r>
                        <a:rPr lang="en-US" sz="1600" dirty="0" err="1">
                          <a:effectLst/>
                        </a:rPr>
                        <a:t>dBm</a:t>
                      </a:r>
                      <a:endParaRPr lang="en-US" sz="1600" dirty="0">
                        <a:effectLst/>
                      </a:endParaRP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1009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 kHz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−144 </a:t>
                      </a:r>
                      <a:r>
                        <a:rPr lang="en-US" sz="1600" dirty="0" err="1">
                          <a:effectLst/>
                        </a:rPr>
                        <a:t>dBm</a:t>
                      </a:r>
                      <a:endParaRPr lang="en-US" sz="1600" dirty="0">
                        <a:effectLst/>
                      </a:endParaRP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5110"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10 kHz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−134 </a:t>
                      </a:r>
                      <a:r>
                        <a:rPr lang="en-US" sz="1600" dirty="0" err="1">
                          <a:effectLst/>
                        </a:rPr>
                        <a:t>dBm</a:t>
                      </a:r>
                      <a:endParaRPr lang="en-US" sz="1600" dirty="0">
                        <a:effectLst/>
                      </a:endParaRP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strike="noStrike">
                          <a:solidFill>
                            <a:srgbClr val="0B0080"/>
                          </a:solidFill>
                          <a:effectLst/>
                          <a:hlinkClick r:id="rId2" tooltip="Frequency modulation"/>
                        </a:rPr>
                        <a:t>FM</a:t>
                      </a:r>
                      <a:r>
                        <a:rPr lang="en-US" sz="1600">
                          <a:effectLst/>
                        </a:rPr>
                        <a:t> channel of </a:t>
                      </a:r>
                      <a:r>
                        <a:rPr lang="en-US" sz="1600" u="none" strike="noStrike">
                          <a:solidFill>
                            <a:srgbClr val="0B0080"/>
                          </a:solidFill>
                          <a:effectLst/>
                          <a:hlinkClick r:id="rId3" tooltip="Walkie-talkie"/>
                        </a:rPr>
                        <a:t>2-way radio</a:t>
                      </a:r>
                      <a:endParaRPr lang="en-US" sz="1600">
                        <a:effectLst/>
                      </a:endParaRP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1009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100 kHz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−124 </a:t>
                      </a:r>
                      <a:r>
                        <a:rPr lang="en-US" sz="1600" dirty="0" err="1">
                          <a:effectLst/>
                        </a:rPr>
                        <a:t>dBm</a:t>
                      </a:r>
                      <a:endParaRPr lang="en-US" sz="1600" dirty="0">
                        <a:effectLst/>
                      </a:endParaRP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sz="1600">
                        <a:effectLst/>
                      </a:endParaRP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1009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180 kHz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−121.45 </a:t>
                      </a:r>
                      <a:r>
                        <a:rPr lang="en-US" sz="1600" dirty="0" err="1">
                          <a:effectLst/>
                        </a:rPr>
                        <a:t>dBm</a:t>
                      </a:r>
                      <a:endParaRPr lang="en-US" sz="1600" dirty="0">
                        <a:effectLst/>
                      </a:endParaRP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One </a:t>
                      </a:r>
                      <a:r>
                        <a:rPr lang="en-US" sz="1600" u="none" strike="noStrike" dirty="0">
                          <a:solidFill>
                            <a:srgbClr val="0B0080"/>
                          </a:solidFill>
                          <a:effectLst/>
                          <a:hlinkClick r:id="rId4" tooltip="3GPP Long Term Evolution"/>
                        </a:rPr>
                        <a:t>LTE</a:t>
                      </a:r>
                      <a:r>
                        <a:rPr lang="en-US" sz="1600" dirty="0">
                          <a:effectLst/>
                        </a:rPr>
                        <a:t> resource block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1009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200 kHz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−121 </a:t>
                      </a:r>
                      <a:r>
                        <a:rPr lang="en-US" sz="1600" dirty="0" err="1">
                          <a:effectLst/>
                        </a:rPr>
                        <a:t>dBm</a:t>
                      </a:r>
                      <a:endParaRPr lang="en-US" sz="1600" dirty="0">
                        <a:effectLst/>
                      </a:endParaRP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B0080"/>
                          </a:solidFill>
                          <a:effectLst/>
                          <a:hlinkClick r:id="rId5" tooltip="GSM"/>
                        </a:rPr>
                        <a:t>GSM</a:t>
                      </a:r>
                      <a:r>
                        <a:rPr lang="en-US" sz="1600" dirty="0">
                          <a:effectLst/>
                        </a:rPr>
                        <a:t> channel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1009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 MHz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−114 </a:t>
                      </a:r>
                      <a:r>
                        <a:rPr lang="en-US" sz="1600" dirty="0" err="1">
                          <a:effectLst/>
                        </a:rPr>
                        <a:t>dBm</a:t>
                      </a:r>
                      <a:endParaRPr lang="en-US" sz="1600" dirty="0">
                        <a:effectLst/>
                      </a:endParaRP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Bluetooth channel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5545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2 MHz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−111 </a:t>
                      </a:r>
                      <a:r>
                        <a:rPr lang="en-US" sz="1600" dirty="0" err="1">
                          <a:effectLst/>
                        </a:rPr>
                        <a:t>dBm</a:t>
                      </a:r>
                      <a:endParaRPr lang="en-US" sz="1600" dirty="0">
                        <a:effectLst/>
                      </a:endParaRP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Commercial </a:t>
                      </a:r>
                      <a:r>
                        <a:rPr lang="en-US" sz="1600" u="none" strike="noStrike" dirty="0">
                          <a:solidFill>
                            <a:srgbClr val="0B0080"/>
                          </a:solidFill>
                          <a:effectLst/>
                          <a:hlinkClick r:id="rId6" tooltip="Global Positioning System"/>
                        </a:rPr>
                        <a:t>GPS</a:t>
                      </a:r>
                      <a:r>
                        <a:rPr lang="en-US" sz="1600" dirty="0">
                          <a:effectLst/>
                        </a:rPr>
                        <a:t> channel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1009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3.84 MHz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−108 dBm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B0080"/>
                          </a:solidFill>
                          <a:effectLst/>
                          <a:hlinkClick r:id="rId7" tooltip="UMTS"/>
                        </a:rPr>
                        <a:t>UMTS</a:t>
                      </a:r>
                      <a:r>
                        <a:rPr lang="en-US" sz="1600" dirty="0">
                          <a:effectLst/>
                        </a:rPr>
                        <a:t> channel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435545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6 MHz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−106 </a:t>
                      </a:r>
                      <a:r>
                        <a:rPr lang="en-US" sz="1600" dirty="0" err="1">
                          <a:effectLst/>
                        </a:rPr>
                        <a:t>dBm</a:t>
                      </a:r>
                      <a:endParaRPr lang="en-US" sz="1600" dirty="0">
                        <a:effectLst/>
                      </a:endParaRP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B0080"/>
                          </a:solidFill>
                          <a:effectLst/>
                          <a:hlinkClick r:id="rId8" tooltip="Analog television"/>
                        </a:rPr>
                        <a:t>Analog television</a:t>
                      </a:r>
                      <a:r>
                        <a:rPr lang="en-US" sz="1600" dirty="0">
                          <a:effectLst/>
                        </a:rPr>
                        <a:t> channel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91009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20 MHz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−101 dBm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B0080"/>
                          </a:solidFill>
                          <a:effectLst/>
                          <a:hlinkClick r:id="rId9" tooltip="IEEE 802.11"/>
                        </a:rPr>
                        <a:t>WLAN 802.11</a:t>
                      </a:r>
                      <a:r>
                        <a:rPr lang="en-US" sz="1600" dirty="0">
                          <a:effectLst/>
                        </a:rPr>
                        <a:t> channel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50511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40 MHz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−98 </a:t>
                      </a:r>
                      <a:r>
                        <a:rPr lang="en-US" sz="1600" dirty="0" err="1">
                          <a:effectLst/>
                        </a:rPr>
                        <a:t>dBm</a:t>
                      </a:r>
                      <a:endParaRPr lang="en-US" sz="1600" dirty="0">
                        <a:effectLst/>
                      </a:endParaRP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sv-SE" sz="1600" u="none" strike="noStrike" dirty="0">
                          <a:solidFill>
                            <a:srgbClr val="0B0080"/>
                          </a:solidFill>
                          <a:effectLst/>
                          <a:hlinkClick r:id="rId10" tooltip="IEEE 802.11n"/>
                        </a:rPr>
                        <a:t>WLAN 802.11n</a:t>
                      </a:r>
                      <a:r>
                        <a:rPr lang="sv-SE" sz="1600" dirty="0">
                          <a:effectLst/>
                        </a:rPr>
                        <a:t> 40 MHz channel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505110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80 MHz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−95 dBm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B0080"/>
                          </a:solidFill>
                          <a:effectLst/>
                          <a:hlinkClick r:id="rId11" tooltip="IEEE 802.11ac"/>
                        </a:rPr>
                        <a:t>WLAN 802.11ac</a:t>
                      </a:r>
                      <a:r>
                        <a:rPr lang="en-US" sz="1600" dirty="0">
                          <a:effectLst/>
                        </a:rPr>
                        <a:t> 80 MHz channel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622206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160 MHz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−92 dBm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u="none" strike="noStrike" dirty="0">
                          <a:solidFill>
                            <a:srgbClr val="0B0080"/>
                          </a:solidFill>
                          <a:effectLst/>
                          <a:hlinkClick r:id="rId11" tooltip="IEEE 802.11ac"/>
                        </a:rPr>
                        <a:t>WLAN 802.11ac</a:t>
                      </a:r>
                      <a:r>
                        <a:rPr lang="en-US" sz="1600" dirty="0">
                          <a:effectLst/>
                        </a:rPr>
                        <a:t> 160 MHz channel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91009"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1 GHz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>
                          <a:effectLst/>
                        </a:rPr>
                        <a:t>−84 dBm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effectLst/>
                        </a:rPr>
                        <a:t>UWB channel</a:t>
                      </a:r>
                    </a:p>
                  </a:txBody>
                  <a:tcPr marL="47145" marR="47145" marT="23575" marB="23575" anchor="ctr">
                    <a:lnL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AAAAAA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F9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9296" name="AutoShape 2" descr="(\Delta f)"/>
          <p:cNvSpPr>
            <a:spLocks noChangeAspect="1" noChangeArrowheads="1"/>
          </p:cNvSpPr>
          <p:nvPr/>
        </p:nvSpPr>
        <p:spPr bwMode="auto">
          <a:xfrm>
            <a:off x="2451100" y="1600200"/>
            <a:ext cx="3048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B5004-D403-40AD-A96A-3F589E61292D}" type="slidenum">
              <a:rPr lang="en-US" altLang="zh-CN" smtClean="0"/>
              <a:pPr/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55172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601328" y="5942521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4593B36-6726-41B3-B40F-E86072133806}" type="slidenum">
              <a:rPr lang="en-US" altLang="zh-CN" b="1"/>
              <a:pPr eaLnBrk="1" hangingPunct="1"/>
              <a:t>29</a:t>
            </a:fld>
            <a:endParaRPr lang="en-US" altLang="zh-CN" b="1"/>
          </a:p>
        </p:txBody>
      </p:sp>
      <p:sp>
        <p:nvSpPr>
          <p:cNvPr id="4" name="Rectangle 4"/>
          <p:cNvSpPr txBox="1">
            <a:spLocks noChangeArrowheads="1"/>
          </p:cNvSpPr>
          <p:nvPr/>
        </p:nvSpPr>
        <p:spPr>
          <a:xfrm>
            <a:off x="457200" y="0"/>
            <a:ext cx="7543800" cy="1295400"/>
          </a:xfrm>
          <a:prstGeom prst="rect">
            <a:avLst/>
          </a:prstGeom>
          <a:noFill/>
        </p:spPr>
        <p:txBody>
          <a:bodyPr anchor="ctr"/>
          <a:lstStyle/>
          <a:p>
            <a:pPr algn="ctr" eaLnBrk="0" hangingPunct="0">
              <a:defRPr/>
            </a:pPr>
            <a:r>
              <a:rPr lang="en-US" altLang="en-US" sz="4000" b="1" dirty="0" err="1">
                <a:solidFill>
                  <a:srgbClr val="552579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功率谱密度</a:t>
            </a:r>
            <a:endParaRPr lang="zh-CN" altLang="en-US" sz="4000" b="1" dirty="0">
              <a:solidFill>
                <a:srgbClr val="552579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10244" name="Rectangle 6"/>
          <p:cNvSpPr>
            <a:spLocks noChangeArrowheads="1"/>
          </p:cNvSpPr>
          <p:nvPr/>
        </p:nvSpPr>
        <p:spPr bwMode="auto">
          <a:xfrm>
            <a:off x="0" y="3389313"/>
            <a:ext cx="258763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000" b="1">
                <a:cs typeface="Times New Roman" panose="02020603050405020304" pitchFamily="18" charset="0"/>
              </a:rPr>
              <a:t> </a:t>
            </a:r>
            <a:r>
              <a:rPr lang="en-US" altLang="zh-CN" sz="1100" b="1"/>
              <a:t> </a:t>
            </a:r>
            <a:endParaRPr lang="en-US" altLang="zh-CN" b="1"/>
          </a:p>
        </p:txBody>
      </p:sp>
      <p:sp>
        <p:nvSpPr>
          <p:cNvPr id="10245" name="Rectangle 7"/>
          <p:cNvSpPr>
            <a:spLocks noChangeArrowheads="1"/>
          </p:cNvSpPr>
          <p:nvPr/>
        </p:nvSpPr>
        <p:spPr bwMode="auto">
          <a:xfrm>
            <a:off x="0" y="-18415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1"/>
          </a:p>
        </p:txBody>
      </p:sp>
      <p:sp>
        <p:nvSpPr>
          <p:cNvPr id="1034" name="Rectangle 8"/>
          <p:cNvSpPr>
            <a:spLocks noChangeArrowheads="1"/>
          </p:cNvSpPr>
          <p:nvPr/>
        </p:nvSpPr>
        <p:spPr bwMode="auto">
          <a:xfrm>
            <a:off x="381000" y="1161207"/>
            <a:ext cx="449580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buFontTx/>
              <a:buChar char="•"/>
            </a:pPr>
            <a:r>
              <a:rPr lang="zh-CN" altLang="en-US" sz="2400" b="1" dirty="0"/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在有输出负载的状态下，当输出噪声功率达到最大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值且噪声功率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传送到负载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上的条件时，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R=R</a:t>
            </a:r>
            <a:r>
              <a: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为热噪声源内阻）。因此，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和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两端的噪声电压降都将等于等效噪声源的一半： </a:t>
            </a:r>
          </a:p>
        </p:txBody>
      </p:sp>
      <p:sp>
        <p:nvSpPr>
          <p:cNvPr id="10247" name="Rectangle 9"/>
          <p:cNvSpPr>
            <a:spLocks noChangeArrowheads="1"/>
          </p:cNvSpPr>
          <p:nvPr/>
        </p:nvSpPr>
        <p:spPr bwMode="auto">
          <a:xfrm>
            <a:off x="3082925" y="3470275"/>
            <a:ext cx="255588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en-US" altLang="zh-CN" sz="1000" b="1">
              <a:cs typeface="Times New Roman" panose="02020603050405020304" pitchFamily="18" charset="0"/>
            </a:endParaRPr>
          </a:p>
          <a:p>
            <a:r>
              <a:rPr lang="en-US" altLang="zh-CN" sz="1000" b="1">
                <a:cs typeface="Times New Roman" panose="02020603050405020304" pitchFamily="18" charset="0"/>
              </a:rPr>
              <a:t>  </a:t>
            </a:r>
            <a:endParaRPr lang="en-US" altLang="zh-CN" b="1"/>
          </a:p>
        </p:txBody>
      </p:sp>
      <p:sp>
        <p:nvSpPr>
          <p:cNvPr id="10248" name="Rectangle 10"/>
          <p:cNvSpPr>
            <a:spLocks noChangeArrowheads="1"/>
          </p:cNvSpPr>
          <p:nvPr/>
        </p:nvSpPr>
        <p:spPr bwMode="auto">
          <a:xfrm>
            <a:off x="0" y="2768600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1"/>
          </a:p>
        </p:txBody>
      </p:sp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5264611" y="1036638"/>
            <a:ext cx="3995737" cy="2713038"/>
            <a:chOff x="3313" y="653"/>
            <a:chExt cx="2404" cy="1709"/>
          </a:xfrm>
        </p:grpSpPr>
        <p:sp>
          <p:nvSpPr>
            <p:cNvPr id="10258" name="Rectangle 11"/>
            <p:cNvSpPr>
              <a:spLocks noChangeArrowheads="1"/>
            </p:cNvSpPr>
            <p:nvPr/>
          </p:nvSpPr>
          <p:spPr bwMode="auto">
            <a:xfrm>
              <a:off x="3516" y="2106"/>
              <a:ext cx="2043" cy="256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r>
                <a:rPr lang="zh-CN" altLang="en-US" sz="2000" b="1" dirty="0"/>
                <a:t>噪声源等效电路</a:t>
              </a:r>
            </a:p>
          </p:txBody>
        </p:sp>
        <p:graphicFrame>
          <p:nvGraphicFramePr>
            <p:cNvPr id="10259" name="Object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12478344"/>
                </p:ext>
              </p:extLst>
            </p:nvPr>
          </p:nvGraphicFramePr>
          <p:xfrm>
            <a:off x="3313" y="653"/>
            <a:ext cx="2404" cy="14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394" name="Visio" r:id="rId3" imgW="2535575" imgH="1477815" progId="Visio.Drawing.11">
                    <p:embed/>
                  </p:oleObj>
                </mc:Choice>
                <mc:Fallback>
                  <p:oleObj name="Visio" r:id="rId3" imgW="2535575" imgH="1477815" progId="Visio.Drawing.11">
                    <p:embed/>
                    <p:pic>
                      <p:nvPicPr>
                        <p:cNvPr id="10259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3" y="653"/>
                          <a:ext cx="2404" cy="14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" name="Rectangle 15"/>
          <p:cNvSpPr>
            <a:spLocks noChangeArrowheads="1"/>
          </p:cNvSpPr>
          <p:nvPr/>
        </p:nvSpPr>
        <p:spPr bwMode="auto">
          <a:xfrm>
            <a:off x="587878" y="4778884"/>
            <a:ext cx="262255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2400" b="1">
                <a:solidFill>
                  <a:srgbClr val="CC3300"/>
                </a:solidFill>
              </a:rPr>
              <a:t>  </a:t>
            </a:r>
            <a:r>
              <a:rPr lang="zh-CN" altLang="en-US" sz="2400" b="1">
                <a:solidFill>
                  <a:srgbClr val="CC3300"/>
                </a:solidFill>
              </a:rPr>
              <a:t>噪声电压均方值</a:t>
            </a:r>
            <a:r>
              <a:rPr lang="en-US" altLang="zh-CN" sz="2400" b="1">
                <a:solidFill>
                  <a:srgbClr val="CC3300"/>
                </a:solidFill>
              </a:rPr>
              <a:t>:</a:t>
            </a:r>
          </a:p>
        </p:txBody>
      </p:sp>
      <p:sp>
        <p:nvSpPr>
          <p:cNvPr id="14" name="Rectangle 18"/>
          <p:cNvSpPr>
            <a:spLocks noChangeArrowheads="1"/>
          </p:cNvSpPr>
          <p:nvPr/>
        </p:nvSpPr>
        <p:spPr bwMode="auto">
          <a:xfrm>
            <a:off x="443416" y="5355146"/>
            <a:ext cx="6027737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FontTx/>
              <a:buChar char="•"/>
            </a:pPr>
            <a:r>
              <a:rPr lang="zh-CN" altLang="en-US" sz="2400" b="1">
                <a:cs typeface="Times New Roman" panose="02020603050405020304" pitchFamily="18" charset="0"/>
              </a:rPr>
              <a:t>在单位带宽（</a:t>
            </a:r>
            <a:r>
              <a:rPr lang="en-US" altLang="zh-CN" sz="2400" b="1">
                <a:cs typeface="Times New Roman" panose="02020603050405020304" pitchFamily="18" charset="0"/>
              </a:rPr>
              <a:t>1Hz</a:t>
            </a:r>
            <a:r>
              <a:rPr lang="zh-CN" altLang="en-US" sz="2400" b="1">
                <a:cs typeface="Times New Roman" panose="02020603050405020304" pitchFamily="18" charset="0"/>
              </a:rPr>
              <a:t>）内的噪声电压均方值：</a:t>
            </a:r>
            <a:endParaRPr lang="zh-CN" altLang="en-US" sz="2400" b="1"/>
          </a:p>
        </p:txBody>
      </p:sp>
      <p:sp>
        <p:nvSpPr>
          <p:cNvPr id="15" name="AutoShape 20"/>
          <p:cNvSpPr>
            <a:spLocks noChangeArrowheads="1"/>
          </p:cNvSpPr>
          <p:nvPr/>
        </p:nvSpPr>
        <p:spPr bwMode="auto">
          <a:xfrm>
            <a:off x="5556753" y="3986721"/>
            <a:ext cx="1441450" cy="792163"/>
          </a:xfrm>
          <a:prstGeom prst="wedgeRectCallout">
            <a:avLst>
              <a:gd name="adj1" fmla="val 32157"/>
              <a:gd name="adj2" fmla="val 103306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2400" b="1">
                <a:solidFill>
                  <a:srgbClr val="006600"/>
                </a:solidFill>
                <a:ea typeface="隶书" panose="02010509060101010101" pitchFamily="49" charset="-122"/>
              </a:rPr>
              <a:t>电压均方频谱密度</a:t>
            </a:r>
          </a:p>
        </p:txBody>
      </p:sp>
      <p:sp>
        <p:nvSpPr>
          <p:cNvPr id="1039" name="Oval 21"/>
          <p:cNvSpPr>
            <a:spLocks noChangeArrowheads="1"/>
          </p:cNvSpPr>
          <p:nvPr/>
        </p:nvSpPr>
        <p:spPr bwMode="auto">
          <a:xfrm>
            <a:off x="6372728" y="5180521"/>
            <a:ext cx="719138" cy="649288"/>
          </a:xfrm>
          <a:prstGeom prst="ellipse">
            <a:avLst/>
          </a:prstGeom>
          <a:noFill/>
          <a:ln w="38100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1"/>
          </a:p>
        </p:txBody>
      </p:sp>
      <p:sp>
        <p:nvSpPr>
          <p:cNvPr id="17" name="AutoShape 22"/>
          <p:cNvSpPr>
            <a:spLocks noChangeArrowheads="1"/>
          </p:cNvSpPr>
          <p:nvPr/>
        </p:nvSpPr>
        <p:spPr bwMode="auto">
          <a:xfrm>
            <a:off x="7068053" y="3986721"/>
            <a:ext cx="2051050" cy="1008063"/>
          </a:xfrm>
          <a:prstGeom prst="wedgeRectCallout">
            <a:avLst>
              <a:gd name="adj1" fmla="val -56269"/>
              <a:gd name="adj2" fmla="val 77245"/>
            </a:avLst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80000"/>
              </a:lnSpc>
            </a:pPr>
            <a:r>
              <a:rPr lang="zh-CN" altLang="en-US" sz="2400" b="1">
                <a:solidFill>
                  <a:srgbClr val="FF0000"/>
                </a:solidFill>
                <a:ea typeface="隶书" panose="02010509060101010101" pitchFamily="49" charset="-122"/>
              </a:rPr>
              <a:t>电阻热噪声的功率谱密度</a:t>
            </a:r>
          </a:p>
        </p:txBody>
      </p:sp>
      <p:graphicFrame>
        <p:nvGraphicFramePr>
          <p:cNvPr id="1026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6746580"/>
              </p:ext>
            </p:extLst>
          </p:nvPr>
        </p:nvGraphicFramePr>
        <p:xfrm>
          <a:off x="819150" y="3486894"/>
          <a:ext cx="4057650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95" name="公式" r:id="rId5" imgW="1714500" imgH="419100" progId="Equation.3">
                  <p:embed/>
                </p:oleObj>
              </mc:Choice>
              <mc:Fallback>
                <p:oleObj name="公式" r:id="rId5" imgW="1714500" imgH="419100" progId="Equation.3">
                  <p:embed/>
                  <p:pic>
                    <p:nvPicPr>
                      <p:cNvPr id="1026" name="Object 2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9150" y="3486894"/>
                        <a:ext cx="4057650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0038484"/>
              </p:ext>
            </p:extLst>
          </p:nvPr>
        </p:nvGraphicFramePr>
        <p:xfrm>
          <a:off x="3277103" y="4739196"/>
          <a:ext cx="2185988" cy="5778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96" name="公式" r:id="rId7" imgW="863225" imgH="228501" progId="Equation.3">
                  <p:embed/>
                </p:oleObj>
              </mc:Choice>
              <mc:Fallback>
                <p:oleObj name="公式" r:id="rId7" imgW="863225" imgH="228501" progId="Equation.3">
                  <p:embed/>
                  <p:pic>
                    <p:nvPicPr>
                      <p:cNvPr id="1027" name="Object 2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7103" y="4739196"/>
                        <a:ext cx="2185988" cy="577850"/>
                      </a:xfrm>
                      <a:prstGeom prst="rect">
                        <a:avLst/>
                      </a:prstGeom>
                      <a:solidFill>
                        <a:schemeClr val="accent5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6756244"/>
              </p:ext>
            </p:extLst>
          </p:nvPr>
        </p:nvGraphicFramePr>
        <p:xfrm>
          <a:off x="6329866" y="5256721"/>
          <a:ext cx="1962150" cy="490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397" name="公式" r:id="rId9" imgW="863225" imgH="215806" progId="Equation.3">
                  <p:embed/>
                </p:oleObj>
              </mc:Choice>
              <mc:Fallback>
                <p:oleObj name="公式" r:id="rId9" imgW="863225" imgH="215806" progId="Equation.3">
                  <p:embed/>
                  <p:pic>
                    <p:nvPicPr>
                      <p:cNvPr id="1028" name="Object 2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9866" y="5256721"/>
                        <a:ext cx="1962150" cy="490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457200" y="5859001"/>
            <a:ext cx="80290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热噪声功率谱密度仅与温度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和电阻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有关，而与频率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无关，即热噪声的频谱很宽。</a:t>
            </a:r>
            <a:endParaRPr lang="zh-CN" altLang="en-US" sz="2400" b="1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3349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8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1219200"/>
            <a:ext cx="4267199" cy="4178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7" name="Rectangle 7"/>
          <p:cNvSpPr>
            <a:spLocks noChangeArrowheads="1"/>
          </p:cNvSpPr>
          <p:nvPr/>
        </p:nvSpPr>
        <p:spPr bwMode="auto">
          <a:xfrm>
            <a:off x="395288" y="549275"/>
            <a:ext cx="3871912" cy="54392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ts val="3000"/>
              </a:lnSpc>
            </a:pP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若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掺入五价元素，如磷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(P</a:t>
            </a:r>
            <a:r>
              <a:rPr lang="en-US" altLang="zh-CN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，就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形成了</a:t>
            </a:r>
            <a:r>
              <a:rPr lang="en-US" altLang="zh-CN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20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型半导体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。由于磷原子有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个价电子，其最外层的四个电子与相邻的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4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个硅（或锗）原子组成共价键结构，有</a:t>
            </a:r>
            <a:r>
              <a:rPr lang="en-US" altLang="zh-CN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个价电子游离于共价键之外，成为</a:t>
            </a:r>
            <a:r>
              <a:rPr lang="zh-CN" altLang="en-US" sz="20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自由电子。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每掺入一个磷原子就会产生一个自由电子，因此</a:t>
            </a:r>
            <a:r>
              <a:rPr lang="en-US" altLang="zh-CN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型半导体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中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自由电子的浓度大大增加</a:t>
            </a:r>
            <a:r>
              <a:rPr lang="zh-CN" altLang="en-US" sz="20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。与此同时，还存在因热激发产生的少量自由电子和空穴。</a:t>
            </a:r>
            <a:r>
              <a:rPr lang="zh-CN" altLang="en-US" sz="20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由于自由电子的数目远大于空穴的数目，所以自由电子是多数载流子，空穴是少数载流子。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8C954-B86C-43F7-8A64-78CFE30E1C21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54144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502427B6-703E-4F3F-A0D3-45E2438012F2}" type="slidenum">
              <a:rPr lang="en-US" altLang="zh-CN" b="1"/>
              <a:pPr eaLnBrk="1" hangingPunct="1"/>
              <a:t>30</a:t>
            </a:fld>
            <a:endParaRPr lang="en-US" altLang="zh-CN" b="1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2286000" y="266700"/>
            <a:ext cx="4572000" cy="876300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zh-CN" altLang="en-US" sz="4000" b="1" dirty="0">
                <a:solidFill>
                  <a:srgbClr val="552579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例题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961292"/>
            <a:ext cx="8534400" cy="57443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algn="just" eaLnBrk="1" hangingPunct="1">
              <a:lnSpc>
                <a:spcPts val="4000"/>
              </a:lnSpc>
              <a:spcBef>
                <a:spcPct val="20000"/>
              </a:spcBef>
            </a:pPr>
            <a:r>
              <a:rPr lang="zh-CN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</a:t>
            </a:r>
            <a:r>
              <a:rPr lang="en-US" altLang="zh-CN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某电子器件内阻</a:t>
            </a:r>
            <a:r>
              <a:rPr lang="en-US" altLang="zh-CN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=100Ω</a:t>
            </a:r>
            <a:r>
              <a:rPr lang="zh-CN" altLang="en-US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，负载</a:t>
            </a:r>
            <a:r>
              <a:rPr lang="en-US" altLang="zh-CN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</a:t>
            </a:r>
            <a:r>
              <a:rPr lang="en-US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=100Ω</a:t>
            </a:r>
            <a:r>
              <a:rPr lang="zh-CN" altLang="en-US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，带宽</a:t>
            </a:r>
            <a:r>
              <a:rPr lang="en-US" altLang="zh-CN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＝</a:t>
            </a:r>
            <a:r>
              <a:rPr lang="en-US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10kHz</a:t>
            </a:r>
            <a:r>
              <a:rPr lang="zh-CN" altLang="en-US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。求室温</a:t>
            </a:r>
            <a:r>
              <a:rPr lang="en-US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17</a:t>
            </a:r>
            <a:r>
              <a:rPr lang="en-US" altLang="en-US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℃</a:t>
            </a:r>
            <a:r>
              <a:rPr lang="zh-CN" altLang="en-US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时的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最大输出热噪声功率</a:t>
            </a:r>
            <a:r>
              <a:rPr lang="en-US" altLang="zh-CN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zh-CN" altLang="en-US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（分别用</a:t>
            </a:r>
            <a:r>
              <a:rPr lang="en-US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</a:t>
            </a:r>
            <a:r>
              <a:rPr lang="zh-CN" altLang="en-US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sz="2800" b="1" dirty="0" err="1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dBm</a:t>
            </a:r>
            <a:r>
              <a:rPr lang="zh-CN" altLang="en-US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表示）和</a:t>
            </a:r>
            <a:r>
              <a:rPr lang="en-US" altLang="zh-CN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</a:t>
            </a:r>
            <a:r>
              <a:rPr lang="zh-CN" altLang="en-US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上的有效噪声电压（不计</a:t>
            </a:r>
            <a:r>
              <a:rPr lang="en-US" altLang="zh-CN" sz="2800" b="1" i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</a:t>
            </a:r>
            <a:r>
              <a:rPr lang="en-US" altLang="zh-CN" sz="28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L</a:t>
            </a:r>
            <a:r>
              <a:rPr lang="zh-CN" altLang="en-US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本身热噪声）。</a:t>
            </a:r>
          </a:p>
          <a:p>
            <a:pPr eaLnBrk="1" hangingPunct="1">
              <a:spcBef>
                <a:spcPts val="1800"/>
              </a:spcBef>
              <a:buFont typeface="Wingdings" panose="05000000000000000000" pitchFamily="2" charset="2"/>
              <a:buNone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解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：（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1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）根据热噪声功率的公式可得</a:t>
            </a:r>
          </a:p>
          <a:p>
            <a:pPr algn="ctr" eaLnBrk="1" hangingPunct="1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8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kTB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=(1.38*10</a:t>
            </a:r>
            <a:r>
              <a:rPr lang="en-US" altLang="zh-CN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-23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)*(17+273)*10*10</a:t>
            </a:r>
            <a:r>
              <a:rPr lang="en-US" altLang="zh-CN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  <a:p>
            <a:pPr algn="ctr" eaLnBrk="1" hangingPunct="1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=4*10</a:t>
            </a:r>
            <a:r>
              <a:rPr lang="en-US" altLang="zh-CN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-17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(W)</a:t>
            </a:r>
          </a:p>
          <a:p>
            <a:pPr algn="ctr" eaLnBrk="1" hangingPunct="1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b="1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dBm</a:t>
            </a:r>
            <a:r>
              <a:rPr lang="en-US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=-174+10lg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=-174+10lg10</a:t>
            </a:r>
            <a:r>
              <a:rPr lang="en-US" altLang="zh-CN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=-134(</a:t>
            </a:r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dBm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eaLnBrk="1" hangingPunct="1">
              <a:spcBef>
                <a:spcPts val="2000"/>
              </a:spcBef>
              <a:buFont typeface="Wingdings" panose="05000000000000000000" pitchFamily="2" charset="2"/>
              <a:buNone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）根据有效噪声电压的公式可得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eaLnBrk="1" hangingPunct="1">
              <a:spcBef>
                <a:spcPct val="20000"/>
              </a:spcBef>
              <a:buFont typeface="Wingdings" panose="05000000000000000000" pitchFamily="2" charset="2"/>
              <a:buNone/>
            </a:pPr>
            <a:r>
              <a:rPr lang="en-US" altLang="zh-CN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800" b="1" baseline="-1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altLang="zh-CN" sz="28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8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((4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kTB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*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b="1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)=0.06325(</a:t>
            </a:r>
            <a:r>
              <a:rPr lang="en-US" altLang="zh-CN" sz="2800" b="1" dirty="0" err="1">
                <a:latin typeface="Times New Roman" panose="02020603050405020304" pitchFamily="18" charset="0"/>
                <a:ea typeface="Arial Unicode MS" panose="020B0604020202020204" pitchFamily="34" charset="-122"/>
                <a:cs typeface="Times New Roman" panose="02020603050405020304" pitchFamily="18" charset="0"/>
              </a:rPr>
              <a:t>μ</a:t>
            </a:r>
            <a:r>
              <a:rPr lang="en-US" altLang="zh-CN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884050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6CE8BE70-C2D3-4840-B550-7A903E08CDF3}" type="slidenum">
              <a:rPr lang="en-US" altLang="zh-CN" sz="1800" b="1"/>
              <a:pPr eaLnBrk="1" hangingPunct="1"/>
              <a:t>31</a:t>
            </a:fld>
            <a:endParaRPr lang="en-US" altLang="zh-CN" sz="2800" b="1" dirty="0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838200" y="130969"/>
            <a:ext cx="7543800" cy="1295400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zh-CN" altLang="en-US" sz="4000" b="1" dirty="0">
                <a:solidFill>
                  <a:srgbClr val="552579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噪声系数</a:t>
            </a:r>
            <a:r>
              <a:rPr lang="zh-CN" altLang="en-US" sz="4000" b="1" dirty="0" smtClean="0">
                <a:solidFill>
                  <a:srgbClr val="552579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（</a:t>
            </a:r>
            <a:r>
              <a:rPr lang="zh-CN" altLang="en-US" sz="4000" b="1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噪声度量</a:t>
            </a:r>
            <a:r>
              <a:rPr lang="zh-CN" altLang="en-US" sz="4000" b="1" dirty="0" smtClean="0">
                <a:solidFill>
                  <a:srgbClr val="552579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）</a:t>
            </a:r>
            <a:endParaRPr lang="zh-CN" altLang="en-US" sz="4000" b="1" dirty="0">
              <a:solidFill>
                <a:srgbClr val="552579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304800" y="1143000"/>
            <a:ext cx="8534400" cy="541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20000"/>
              </a:spcBef>
              <a:buFontTx/>
              <a:buChar char="•"/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将噪声因数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用对数表示，就是</a:t>
            </a:r>
            <a:r>
              <a:rPr lang="zh-CN" altLang="en-US" sz="2800" b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噪声系数</a:t>
            </a:r>
            <a:r>
              <a:rPr lang="en-US" altLang="zh-CN" sz="2800" b="1" i="1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="1" i="1" baseline="-25000" dirty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，即</a:t>
            </a:r>
          </a:p>
          <a:p>
            <a:pPr algn="just" eaLnBrk="1" hangingPunct="1">
              <a:spcBef>
                <a:spcPct val="20000"/>
              </a:spcBef>
              <a:buFontTx/>
              <a:buChar char="•"/>
            </a:pP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20000"/>
              </a:spcBef>
              <a:buFontTx/>
              <a:buChar char="•"/>
            </a:pP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20000"/>
              </a:spcBef>
              <a:buFontTx/>
              <a:buChar char="•"/>
            </a:pP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ts val="2000"/>
              </a:spcBef>
              <a:buFontTx/>
              <a:buChar char="•"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噪声系数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明确地表明了当一个信号从电路的输入传到输出端时，系统内部噪声造成的信噪比恶化的程度。例如，噪声系数为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3dB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的放大器表明输出端的信噪比比输入端小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3dB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ts val="2000"/>
              </a:spcBef>
              <a:buFontTx/>
              <a:buChar char="•"/>
            </a:pP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对一个理想的无噪声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放大器，噪声因数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=1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zh-CN" altLang="en-US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噪声系数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="1" i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=0dB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r>
              <a:rPr lang="zh-CN" altLang="en-US" sz="28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有噪系统的噪声因数均大于</a:t>
            </a:r>
            <a:r>
              <a:rPr lang="en-US" altLang="zh-CN" sz="2800" b="1" dirty="0">
                <a:solidFill>
                  <a:srgbClr val="000099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019800" y="1752600"/>
            <a:ext cx="2667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1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信噪比</a:t>
            </a:r>
            <a:r>
              <a:rPr lang="en-US" altLang="zh-CN" sz="1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SNR</a:t>
            </a:r>
            <a:r>
              <a:rPr lang="zh-CN" altLang="en-US" sz="16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虽然能反映信号质量的好坏，但它不能反映该放大器或网络对信号质量的影响，也不能反映放大器本身噪声性能的好坏，故用噪声系数来衡量</a:t>
            </a:r>
            <a:r>
              <a:rPr lang="zh-CN" altLang="en-US" sz="1600" b="1" dirty="0" smtClean="0"/>
              <a:t>。</a:t>
            </a:r>
            <a:endParaRPr lang="zh-CN" altLang="en-US" sz="1600" b="1" dirty="0"/>
          </a:p>
        </p:txBody>
      </p:sp>
      <p:pic>
        <p:nvPicPr>
          <p:cNvPr id="7" name="Picture 9" descr="未命名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5818" y="1787628"/>
            <a:ext cx="2758751" cy="14112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6146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82038726"/>
              </p:ext>
            </p:extLst>
          </p:nvPr>
        </p:nvGraphicFramePr>
        <p:xfrm>
          <a:off x="2954215" y="1676400"/>
          <a:ext cx="2895600" cy="16337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44" name="公式" r:id="rId4" imgW="1485900" imgH="838200" progId="Equation.3">
                  <p:embed/>
                </p:oleObj>
              </mc:Choice>
              <mc:Fallback>
                <p:oleObj name="公式" r:id="rId4" imgW="1485900" imgH="838200" progId="Equation.3">
                  <p:embed/>
                  <p:pic>
                    <p:nvPicPr>
                      <p:cNvPr id="6146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54215" y="1676400"/>
                        <a:ext cx="2895600" cy="1633716"/>
                      </a:xfrm>
                      <a:prstGeom prst="rect">
                        <a:avLst/>
                      </a:prstGeom>
                      <a:solidFill>
                        <a:schemeClr val="accent5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7899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553200" y="6193168"/>
            <a:ext cx="2133600" cy="476250"/>
          </a:xfrm>
        </p:spPr>
        <p:txBody>
          <a:bodyPr/>
          <a:lstStyle/>
          <a:p>
            <a:fld id="{306B5004-D403-40AD-A96A-3F589E61292D}" type="slidenum">
              <a:rPr lang="en-US" altLang="zh-CN" smtClean="0"/>
              <a:pPr/>
              <a:t>32</a:t>
            </a:fld>
            <a:endParaRPr lang="en-US" altLang="zh-CN"/>
          </a:p>
        </p:txBody>
      </p:sp>
      <p:sp>
        <p:nvSpPr>
          <p:cNvPr id="3" name="文本框 2"/>
          <p:cNvSpPr txBox="1"/>
          <p:nvPr/>
        </p:nvSpPr>
        <p:spPr>
          <a:xfrm>
            <a:off x="381000" y="304800"/>
            <a:ext cx="81534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3600"/>
              </a:lnSpc>
            </a:pP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已知某放大器的输入信号功率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400" b="1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=2</a:t>
            </a:r>
            <a:r>
              <a:rPr lang="el-GR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μ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，输入噪声功率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=0.02pW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，功率增益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G=20dB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，放大器内部噪声功率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=6pW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，试求：输入信噪比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/N</a:t>
            </a:r>
            <a:r>
              <a: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、输出信噪比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/N</a:t>
            </a:r>
            <a:r>
              <a: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、噪声因数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和噪声系数</a:t>
            </a:r>
            <a:r>
              <a:rPr lang="en-US" altLang="zh-CN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4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zh-CN" altLang="en-US" sz="2000" b="1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371192" y="2236540"/>
                <a:ext cx="8153400" cy="1887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ts val="4000"/>
                  </a:lnSpc>
                </a:pPr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解：输入信噪比是输入功率与输入噪声功率之比，即：</a:t>
                </a:r>
                <a:endParaRPr lang="en-US" altLang="zh-CN" sz="24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ts val="4000"/>
                  </a:lnSpc>
                  <a:spcBef>
                    <a:spcPts val="1000"/>
                  </a:spcBef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                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𝑵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altLang="zh-CN" sz="2400" b="1" i="1" smtClean="0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𝟏𝟎</m:t>
                                </m:r>
                              </m:e>
                              <m:sup>
                                <m:r>
                                  <a:rPr lang="en-US" altLang="zh-CN" sz="2400" b="1" i="1" smtClean="0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𝟔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𝟎</m:t>
                            </m:r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.</m:t>
                            </m:r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𝟎𝟐</m:t>
                            </m:r>
                            <m: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𝟏𝟎</m:t>
                                </m:r>
                              </m:e>
                              <m:sup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𝟏𝟐</m:t>
                                </m:r>
                              </m:sup>
                            </m:sSup>
                          </m:den>
                        </m:f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𝟏𝟎𝟎</m:t>
                        </m:r>
                        <m: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𝟏𝟎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𝟔</m:t>
                            </m:r>
                          </m:sup>
                        </m:sSup>
                      </m:e>
                    </m:box>
                  </m:oMath>
                </a14:m>
                <a:endParaRPr lang="en-US" altLang="zh-CN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ts val="4000"/>
                  </a:lnSpc>
                  <a:spcBef>
                    <a:spcPts val="1000"/>
                  </a:spcBef>
                </a:pPr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               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𝑵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𝒅𝑩</m:t>
                            </m:r>
                          </m:e>
                        </m:d>
                        <m: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𝟏𝟎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𝒍𝒈</m:t>
                        </m:r>
                        <m:f>
                          <m:f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𝑵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𝟏𝟎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𝒍𝒈</m:t>
                        </m:r>
                        <m: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𝟏𝟎𝟎</m:t>
                        </m:r>
                        <m: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𝟏𝟎</m:t>
                            </m:r>
                          </m:e>
                          <m:sup>
                            <m: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𝟔</m:t>
                            </m:r>
                          </m:sup>
                        </m:sSup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𝟖𝟎</m:t>
                        </m:r>
                        <m:r>
                          <m:rPr>
                            <m:sty m:val="p"/>
                          </m:rP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dB</m:t>
                        </m:r>
                      </m:e>
                    </m:box>
                  </m:oMath>
                </a14:m>
                <a:r>
                  <a:rPr lang="en-US" altLang="zh-CN" sz="2000" b="1" dirty="0" smtClean="0">
                    <a:solidFill>
                      <a:srgbClr val="000099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endParaRPr lang="zh-CN" altLang="en-US" sz="2000" b="1" dirty="0">
                  <a:solidFill>
                    <a:srgbClr val="000099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1192" y="2236540"/>
                <a:ext cx="8153400" cy="1887696"/>
              </a:xfrm>
              <a:prstGeom prst="rect">
                <a:avLst/>
              </a:prstGeom>
              <a:blipFill>
                <a:blip r:embed="rId2"/>
                <a:stretch>
                  <a:fillRect l="-11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228600" y="4089067"/>
                <a:ext cx="8714716" cy="10599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ts val="4000"/>
                  </a:lnSpc>
                </a:pPr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输出信噪比是输出信号功率与输出噪声功率之比，输出信</a:t>
                </a:r>
                <a:endParaRPr lang="en-US" altLang="zh-CN" sz="24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ts val="4000"/>
                  </a:lnSpc>
                </a:pPr>
                <a:r>
                  <a:rPr lang="en-US" altLang="zh-CN" sz="24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号功率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</a:t>
                </a:r>
                <a:r>
                  <a:rPr lang="en-US" altLang="zh-CN" sz="2400" b="1" baseline="-25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o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为    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𝒐</m:t>
                            </m:r>
                          </m:sub>
                        </m:sSub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𝑮</m:t>
                        </m:r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𝑺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𝟏𝟎𝟎</m:t>
                        </m:r>
                        <m: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𝟏𝟎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𝟔</m:t>
                            </m:r>
                          </m:sup>
                        </m:sSup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𝟏𝟎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𝟒</m:t>
                            </m:r>
                          </m:sup>
                        </m:sSup>
                      </m:e>
                    </m:box>
                  </m:oMath>
                </a14:m>
                <a:r>
                  <a:rPr lang="en-US" altLang="zh-CN" sz="2400" b="1" dirty="0" smtClean="0">
                    <a:solidFill>
                      <a:srgbClr val="000099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W</a:t>
                </a:r>
                <a:endParaRPr lang="zh-CN" altLang="en-US" sz="2400" b="1" dirty="0">
                  <a:solidFill>
                    <a:srgbClr val="000099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600" y="4089067"/>
                <a:ext cx="8714716" cy="1059970"/>
              </a:xfrm>
              <a:prstGeom prst="rect">
                <a:avLst/>
              </a:prstGeom>
              <a:blipFill>
                <a:blip r:embed="rId3"/>
                <a:stretch>
                  <a:fillRect r="-70" b="-126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/>
              <p:cNvSpPr txBox="1"/>
              <p:nvPr/>
            </p:nvSpPr>
            <p:spPr>
              <a:xfrm>
                <a:off x="304800" y="5181600"/>
                <a:ext cx="8714716" cy="14003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ts val="3600"/>
                  </a:lnSpc>
                </a:pPr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输出信号功率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</a:t>
                </a:r>
                <a:r>
                  <a:rPr lang="en-US" altLang="zh-CN" sz="2400" b="1" baseline="-25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o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为输入噪声功率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sz="2400" b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o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被放大器放大以后，再加上放大器的噪声功率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:r>
                  <a:rPr lang="en-US" altLang="zh-CN" sz="2400" b="1" baseline="-2500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，即</a:t>
                </a:r>
                <a:endParaRPr lang="en-US" altLang="zh-CN" sz="24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just">
                  <a:lnSpc>
                    <a:spcPts val="3000"/>
                  </a:lnSpc>
                </a:pPr>
                <a14:m>
                  <m:oMath xmlns:m="http://schemas.openxmlformats.org/officeDocument/2006/math">
                    <m:r>
                      <a:rPr lang="en-US" altLang="zh-CN" sz="2000" b="1" i="1" smtClean="0">
                        <a:latin typeface="Cambria Math" panose="02040503050406030204" pitchFamily="18" charset="0"/>
                        <a:ea typeface="+mn-ea"/>
                        <a:cs typeface="Times New Roman" panose="02020603050405020304" pitchFamily="18" charset="0"/>
                      </a:rPr>
                      <m:t>          </m:t>
                    </m:r>
                    <m:box>
                      <m:boxPr>
                        <m:ctrlPr>
                          <a:rPr lang="en-US" altLang="zh-CN" sz="20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sSub>
                          <m:sSubPr>
                            <m:ctrlPr>
                              <a:rPr lang="en-US" altLang="zh-CN" sz="20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𝒐</m:t>
                            </m:r>
                          </m:sub>
                        </m:sSub>
                        <m:r>
                          <a:rPr lang="en-US" altLang="zh-CN" sz="20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0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𝑮</m:t>
                        </m:r>
                        <m:sSub>
                          <m:sSubPr>
                            <m:ctrlPr>
                              <a:rPr lang="en-US" altLang="zh-CN" sz="20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20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N</m:t>
                            </m:r>
                          </m:e>
                          <m:sub>
                            <m:r>
                              <a:rPr lang="en-US" altLang="zh-CN" sz="20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0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20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altLang="zh-CN" sz="20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𝑨</m:t>
                            </m:r>
                          </m:sub>
                        </m:sSub>
                        <m:r>
                          <a:rPr lang="en-US" altLang="zh-CN" sz="20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0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𝟏𝟎𝟎</m:t>
                        </m:r>
                        <m:r>
                          <a:rPr lang="en-US" altLang="zh-CN" sz="20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altLang="zh-CN" sz="20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𝟎</m:t>
                        </m:r>
                        <m:r>
                          <a:rPr lang="en-US" altLang="zh-CN" sz="20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altLang="zh-CN" sz="20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𝟎𝟐</m:t>
                        </m:r>
                        <m:r>
                          <a:rPr lang="en-US" altLang="zh-CN" sz="20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zh-CN" sz="20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𝟏𝟎</m:t>
                            </m:r>
                          </m:e>
                          <m:sup>
                            <m:r>
                              <a:rPr lang="en-US" altLang="zh-CN" sz="20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0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𝟏𝟐</m:t>
                            </m:r>
                          </m:sup>
                        </m:sSup>
                        <m:r>
                          <a:rPr lang="en-US" altLang="zh-CN" sz="20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20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𝟔</m:t>
                        </m:r>
                        <m:r>
                          <a:rPr lang="en-US" altLang="zh-CN" sz="20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zh-CN" sz="20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𝟏𝟎</m:t>
                            </m:r>
                          </m:e>
                          <m:sup>
                            <m:r>
                              <a:rPr lang="en-US" altLang="zh-CN" sz="20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0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𝟏𝟐</m:t>
                            </m:r>
                          </m:sup>
                        </m:sSup>
                        <m:r>
                          <a:rPr lang="en-US" altLang="zh-CN" sz="20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0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𝟖</m:t>
                        </m:r>
                        <m:r>
                          <a:rPr lang="en-US" altLang="zh-CN" sz="20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zh-CN" sz="20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0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𝟏𝟎</m:t>
                            </m:r>
                          </m:e>
                          <m:sup>
                            <m:r>
                              <a:rPr lang="en-US" altLang="zh-CN" sz="20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altLang="zh-CN" sz="20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𝟏𝟐</m:t>
                            </m:r>
                          </m:sup>
                        </m:sSup>
                      </m:e>
                    </m:box>
                  </m:oMath>
                </a14:m>
                <a:r>
                  <a:rPr lang="en-US" altLang="zh-CN" sz="2000" b="1" dirty="0" smtClean="0">
                    <a:solidFill>
                      <a:srgbClr val="000099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W</a:t>
                </a:r>
                <a:endParaRPr lang="zh-CN" altLang="en-US" sz="2000" b="1" dirty="0">
                  <a:solidFill>
                    <a:srgbClr val="000099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5181600"/>
                <a:ext cx="8714716" cy="1400383"/>
              </a:xfrm>
              <a:prstGeom prst="rect">
                <a:avLst/>
              </a:prstGeom>
              <a:blipFill>
                <a:blip r:embed="rId4"/>
                <a:stretch>
                  <a:fillRect l="-1049" t="-1739" r="-979" b="-4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3330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>
          <a:xfrm>
            <a:off x="6553200" y="6305550"/>
            <a:ext cx="2133600" cy="476250"/>
          </a:xfrm>
        </p:spPr>
        <p:txBody>
          <a:bodyPr/>
          <a:lstStyle/>
          <a:p>
            <a:fld id="{306B5004-D403-40AD-A96A-3F589E61292D}" type="slidenum">
              <a:rPr lang="en-US" altLang="zh-CN" smtClean="0"/>
              <a:pPr/>
              <a:t>33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/>
              <p:cNvSpPr txBox="1"/>
              <p:nvPr/>
            </p:nvSpPr>
            <p:spPr>
              <a:xfrm>
                <a:off x="609600" y="2667000"/>
                <a:ext cx="8153400" cy="377885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显然，信号通过放大器后信噪比下降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6dB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。则放大器的噪声因数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F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为</a:t>
                </a:r>
                <a:endParaRPr lang="en-US" altLang="zh-CN" sz="24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                           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zh-CN" sz="2400" b="1" i="1" smtClean="0"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𝑭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f>
                              <m:fPr>
                                <m:ctrlP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400" b="1" i="1">
                                        <a:solidFill>
                                          <a:srgbClr val="000099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solidFill>
                                          <a:srgbClr val="000099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solidFill>
                                          <a:srgbClr val="000099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400" b="1" i="1">
                                        <a:solidFill>
                                          <a:srgbClr val="000099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solidFill>
                                          <a:srgbClr val="000099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en-US" altLang="zh-CN" sz="2400" b="1" i="1" smtClean="0">
                                        <a:solidFill>
                                          <a:srgbClr val="000099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den>
                            </m:f>
                          </m:num>
                          <m:den>
                            <m:f>
                              <m:fPr>
                                <m:ctrlP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2400" b="1" i="1">
                                        <a:solidFill>
                                          <a:srgbClr val="000099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solidFill>
                                          <a:srgbClr val="000099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𝑺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solidFill>
                                          <a:srgbClr val="000099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𝒐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2400" b="1" i="1">
                                        <a:solidFill>
                                          <a:srgbClr val="000099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1" i="1">
                                        <a:solidFill>
                                          <a:srgbClr val="000099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en-US" altLang="zh-CN" sz="2400" b="1" i="1">
                                        <a:solidFill>
                                          <a:srgbClr val="000099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𝒐</m:t>
                                    </m:r>
                                  </m:sub>
                                </m:sSub>
                              </m:den>
                            </m:f>
                          </m:den>
                        </m:f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𝟏𝟎𝟎</m:t>
                            </m:r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altLang="zh-CN" sz="2400" b="1" i="1" smtClean="0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𝟏𝟎</m:t>
                                </m:r>
                              </m:e>
                              <m:sup>
                                <m:r>
                                  <a:rPr lang="en-US" altLang="zh-CN" sz="2400" b="1" i="1" smtClean="0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𝟔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𝟐𝟓</m:t>
                            </m:r>
                            <m: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𝟏𝟎</m:t>
                                </m:r>
                              </m:e>
                              <m:sup>
                                <m:r>
                                  <a:rPr lang="en-US" altLang="zh-CN" sz="2400" b="1" i="1" smtClean="0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𝟔</m:t>
                                </m:r>
                              </m:sup>
                            </m:sSup>
                          </m:den>
                        </m:f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𝟒</m:t>
                        </m:r>
                      </m:e>
                    </m:box>
                  </m:oMath>
                </a14:m>
                <a:endParaRPr lang="en-US" altLang="zh-CN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噪声系数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</a:t>
                </a:r>
                <a:r>
                  <a:rPr lang="en-US" altLang="zh-CN" sz="2400" b="1" baseline="-25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F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为</a:t>
                </a:r>
                <a:endParaRPr lang="en-US" altLang="zh-CN" sz="24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               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𝑭</m:t>
                            </m:r>
                          </m:sub>
                        </m:sSub>
                        <m: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𝟏𝟎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𝒍𝒈𝑭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𝟏𝟎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𝒍𝒈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𝟒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𝟔</m:t>
                        </m:r>
                        <m:r>
                          <m:rPr>
                            <m:sty m:val="p"/>
                          </m:rP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dB</m:t>
                        </m:r>
                      </m:e>
                    </m:box>
                  </m:oMath>
                </a14:m>
                <a:r>
                  <a:rPr lang="en-US" altLang="zh-CN" sz="2400" b="1" dirty="0" smtClean="0">
                    <a:solidFill>
                      <a:srgbClr val="000099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</a:p>
              <a:p>
                <a:pPr algn="just"/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或</a:t>
                </a:r>
                <a:endParaRPr lang="en-US" altLang="zh-CN" sz="20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400" b="1" dirty="0" smtClean="0">
                    <a:cs typeface="Times New Roman" panose="02020603050405020304" pitchFamily="18" charset="0"/>
                  </a:rPr>
                  <a:t>           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𝑵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𝑭</m:t>
                            </m:r>
                          </m:sub>
                        </m:sSub>
                        <m: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𝑵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𝒊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𝒅𝑩</m:t>
                            </m:r>
                          </m:e>
                        </m:d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𝒐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𝑵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𝒐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𝒅𝑩</m:t>
                            </m:r>
                          </m:e>
                        </m:d>
                        <m: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𝟖𝟎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𝒅𝑩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𝟕𝟒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𝒅𝑩</m:t>
                        </m:r>
                        <m: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𝟔</m:t>
                        </m:r>
                        <m:r>
                          <m:rPr>
                            <m:sty m:val="p"/>
                          </m:rP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dB</m:t>
                        </m:r>
                      </m:e>
                    </m:box>
                  </m:oMath>
                </a14:m>
                <a:r>
                  <a:rPr lang="en-US" altLang="zh-CN" sz="2400" b="1" dirty="0">
                    <a:solidFill>
                      <a:srgbClr val="000099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algn="just"/>
                <a:endParaRPr lang="zh-CN" altLang="en-US" sz="2000" b="1" dirty="0">
                  <a:solidFill>
                    <a:srgbClr val="000099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" y="2667000"/>
                <a:ext cx="8153400" cy="3778855"/>
              </a:xfrm>
              <a:prstGeom prst="rect">
                <a:avLst/>
              </a:prstGeom>
              <a:blipFill>
                <a:blip r:embed="rId2"/>
                <a:stretch>
                  <a:fillRect l="-1121" t="-1777" r="-10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381000" y="838200"/>
                <a:ext cx="8153400" cy="16739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输</a:t>
                </a:r>
                <a:r>
                  <a:rPr lang="zh-CN" altLang="en-US" sz="24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出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信噪比：</a:t>
                </a:r>
                <a:endParaRPr lang="en-US" altLang="zh-CN" sz="24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000" b="1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0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                           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+mn-ea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𝒐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𝑵</m:t>
                                </m:r>
                              </m:e>
                              <m:sub>
                                <m:r>
                                  <a:rPr lang="en-US" altLang="zh-CN" sz="2400" b="1" i="1" smtClean="0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𝒐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𝟐</m:t>
                            </m:r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altLang="zh-CN" sz="2400" b="1" i="1" smtClean="0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 smtClean="0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𝟏𝟎</m:t>
                                </m:r>
                              </m:e>
                              <m:sup>
                                <m:r>
                                  <a:rPr lang="en-US" altLang="zh-CN" sz="2400" b="1" i="1" smtClean="0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𝟒</m:t>
                                </m:r>
                              </m:sup>
                            </m:sSup>
                          </m:num>
                          <m:den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𝟖</m:t>
                            </m:r>
                            <m: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×</m:t>
                            </m:r>
                            <m:sSup>
                              <m:sSupPr>
                                <m:ctrlP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𝟏𝟎</m:t>
                                </m:r>
                              </m:e>
                              <m:sup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altLang="zh-CN" sz="2400" b="1" i="1" smtClean="0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𝟏𝟐</m:t>
                                </m:r>
                              </m:sup>
                            </m:sSup>
                          </m:den>
                        </m:f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𝟓</m:t>
                        </m:r>
                        <m: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𝟏𝟎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𝟕</m:t>
                            </m:r>
                          </m:sup>
                        </m:sSup>
                      </m:e>
                    </m:box>
                  </m:oMath>
                </a14:m>
                <a:endParaRPr lang="en-US" altLang="zh-CN" sz="2400" b="1" dirty="0" smtClean="0">
                  <a:solidFill>
                    <a:srgbClr val="000099"/>
                  </a:solidFill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just"/>
                <a:r>
                  <a:rPr lang="en-US" altLang="zh-CN" sz="2400" b="1" dirty="0" smtClean="0">
                    <a:solidFill>
                      <a:srgbClr val="000099"/>
                    </a:solidFill>
                    <a:cs typeface="Times New Roman" panose="02020603050405020304" pitchFamily="18" charset="0"/>
                  </a:rPr>
                  <a:t>                      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boxPr>
                      <m:e>
                        <m:f>
                          <m:f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𝒐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𝑵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𝒐</m:t>
                                </m:r>
                              </m:sub>
                            </m:sSub>
                          </m:den>
                        </m:f>
                        <m:d>
                          <m:dPr>
                            <m:ctrlP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𝒅𝑩</m:t>
                            </m:r>
                          </m:e>
                        </m:d>
                        <m: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𝟏𝟎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𝒍𝒈</m:t>
                        </m:r>
                        <m:f>
                          <m:f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𝑺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𝒐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𝑵</m:t>
                                </m:r>
                              </m:e>
                              <m:sub>
                                <m:r>
                                  <a:rPr lang="en-US" altLang="zh-CN" sz="2400" b="1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𝒐</m:t>
                                </m:r>
                              </m:sub>
                            </m:sSub>
                          </m:den>
                        </m:f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𝟏𝟎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𝒍𝒈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𝟐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.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𝟓</m:t>
                        </m:r>
                        <m: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𝟏𝟎</m:t>
                            </m:r>
                          </m:e>
                          <m:sup>
                            <m:r>
                              <a:rPr lang="en-US" altLang="zh-CN" sz="2400" b="1" i="1" smtClean="0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𝟕</m:t>
                            </m:r>
                          </m:sup>
                        </m:sSup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a:rPr lang="en-US" altLang="zh-CN" sz="2400" b="1" i="1" smtClean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𝟕𝟒</m:t>
                        </m:r>
                        <m:r>
                          <m:rPr>
                            <m:sty m:val="p"/>
                          </m:rPr>
                          <a:rPr lang="en-US" altLang="zh-CN" sz="2400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dB</m:t>
                        </m:r>
                      </m:e>
                    </m:box>
                  </m:oMath>
                </a14:m>
                <a:r>
                  <a:rPr lang="en-US" altLang="zh-CN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 </a:t>
                </a:r>
                <a:endParaRPr lang="zh-CN" altLang="en-US" sz="2400" b="1" dirty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838200"/>
                <a:ext cx="8153400" cy="1673920"/>
              </a:xfrm>
              <a:prstGeom prst="rect">
                <a:avLst/>
              </a:prstGeom>
              <a:blipFill>
                <a:blip r:embed="rId3"/>
                <a:stretch>
                  <a:fillRect t="-40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2653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smtClean="0">
                <a:latin typeface="Times New Roman" panose="02020603050405020304" pitchFamily="18" charset="0"/>
              </a:rPr>
              <a:t>无源互易网络噪声系数</a:t>
            </a:r>
            <a:endParaRPr lang="zh-CN" altLang="en-US" smtClean="0"/>
          </a:p>
        </p:txBody>
      </p:sp>
      <p:pic>
        <p:nvPicPr>
          <p:cNvPr id="819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752600"/>
            <a:ext cx="2981325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533400" y="3657600"/>
            <a:ext cx="12636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 i="1">
                <a:latin typeface="Times New Roman" panose="02020603050405020304" pitchFamily="18" charset="0"/>
              </a:rPr>
              <a:t>N</a:t>
            </a:r>
            <a:r>
              <a:rPr lang="en-US" altLang="zh-CN" sz="2400" baseline="-25000">
                <a:latin typeface="Times New Roman" panose="02020603050405020304" pitchFamily="18" charset="0"/>
              </a:rPr>
              <a:t>iA</a:t>
            </a:r>
            <a:r>
              <a:rPr lang="en-US" altLang="zh-CN" sz="2400">
                <a:latin typeface="Times New Roman" panose="02020603050405020304" pitchFamily="18" charset="0"/>
              </a:rPr>
              <a:t>=</a:t>
            </a:r>
            <a:r>
              <a:rPr lang="en-US" altLang="zh-CN" sz="2400" i="1">
                <a:latin typeface="Times New Roman" panose="02020603050405020304" pitchFamily="18" charset="0"/>
              </a:rPr>
              <a:t>kTB</a:t>
            </a:r>
            <a:endParaRPr lang="zh-CN" altLang="en-US" sz="2400" i="1"/>
          </a:p>
        </p:txBody>
      </p:sp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3276600" y="3657600"/>
            <a:ext cx="1308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altLang="zh-CN" sz="2400" i="1">
                <a:latin typeface="Times New Roman" panose="02020603050405020304" pitchFamily="18" charset="0"/>
              </a:rPr>
              <a:t>N</a:t>
            </a:r>
            <a:r>
              <a:rPr lang="en-US" altLang="zh-CN" sz="2400" baseline="-25000">
                <a:latin typeface="Times New Roman" panose="02020603050405020304" pitchFamily="18" charset="0"/>
              </a:rPr>
              <a:t>oA</a:t>
            </a:r>
            <a:r>
              <a:rPr lang="en-US" altLang="zh-CN" sz="2400">
                <a:latin typeface="Times New Roman" panose="02020603050405020304" pitchFamily="18" charset="0"/>
              </a:rPr>
              <a:t>=</a:t>
            </a:r>
            <a:r>
              <a:rPr lang="en-US" altLang="zh-CN" sz="2400" i="1">
                <a:latin typeface="Times New Roman" panose="02020603050405020304" pitchFamily="18" charset="0"/>
              </a:rPr>
              <a:t>kTB</a:t>
            </a:r>
            <a:endParaRPr lang="zh-CN" altLang="en-US" sz="2400" i="1"/>
          </a:p>
        </p:txBody>
      </p:sp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762000" y="4572000"/>
            <a:ext cx="7696200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en-US" sz="2800" b="1">
                <a:latin typeface="Times New Roman" panose="02020603050405020304" pitchFamily="18" charset="0"/>
              </a:rPr>
              <a:t>对于无源互易网络，其损耗</a:t>
            </a:r>
            <a:r>
              <a:rPr lang="en-US" altLang="zh-CN" sz="2800" b="1">
                <a:latin typeface="Times New Roman" panose="02020603050405020304" pitchFamily="18" charset="0"/>
              </a:rPr>
              <a:t>L</a:t>
            </a:r>
            <a:r>
              <a:rPr lang="zh-CN" altLang="en-US" sz="2800" b="1">
                <a:latin typeface="Times New Roman" panose="02020603050405020304" pitchFamily="18" charset="0"/>
              </a:rPr>
              <a:t>在数值上等于其噪声系数。</a:t>
            </a:r>
            <a:endParaRPr lang="zh-CN" altLang="en-US" sz="2800" i="1"/>
          </a:p>
        </p:txBody>
      </p:sp>
      <p:cxnSp>
        <p:nvCxnSpPr>
          <p:cNvPr id="12" name="直接箭头连接符 11"/>
          <p:cNvCxnSpPr/>
          <p:nvPr/>
        </p:nvCxnSpPr>
        <p:spPr>
          <a:xfrm rot="5400000" flipH="1" flipV="1">
            <a:off x="609600" y="3048000"/>
            <a:ext cx="914400" cy="3048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rot="16200000" flipV="1">
            <a:off x="3238500" y="2933700"/>
            <a:ext cx="990600" cy="457200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194" name="Object 10"/>
          <p:cNvGraphicFramePr>
            <a:graphicFrameLocks noChangeAspect="1"/>
          </p:cNvGraphicFramePr>
          <p:nvPr/>
        </p:nvGraphicFramePr>
        <p:xfrm>
          <a:off x="4341813" y="1905000"/>
          <a:ext cx="4071937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8362" name="公式" r:id="rId4" imgW="1968500" imgH="736600" progId="Equation.3">
                  <p:embed/>
                </p:oleObj>
              </mc:Choice>
              <mc:Fallback>
                <p:oleObj name="公式" r:id="rId4" imgW="1968500" imgH="736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41813" y="1905000"/>
                        <a:ext cx="4071937" cy="152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 algn="ctr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67172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858000" y="6350472"/>
            <a:ext cx="2133600" cy="476250"/>
          </a:xfrm>
        </p:spPr>
        <p:txBody>
          <a:bodyPr/>
          <a:lstStyle/>
          <a:p>
            <a:fld id="{9AF8C954-B86C-43F7-8A64-78CFE30E1C21}" type="slidenum">
              <a:rPr lang="en-US" altLang="zh-CN" smtClean="0"/>
              <a:pPr/>
              <a:t>35</a:t>
            </a:fld>
            <a:endParaRPr lang="en-US" altLang="zh-CN" dirty="0"/>
          </a:p>
        </p:txBody>
      </p:sp>
      <p:sp>
        <p:nvSpPr>
          <p:cNvPr id="6" name="矩形 5"/>
          <p:cNvSpPr/>
          <p:nvPr/>
        </p:nvSpPr>
        <p:spPr>
          <a:xfrm>
            <a:off x="304800" y="685800"/>
            <a:ext cx="8229600" cy="12464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lnSpc>
                <a:spcPts val="3000"/>
              </a:lnSpc>
              <a:buFont typeface="+mj-lt"/>
              <a:buAutoNum type="arabicPeriod" startAt="2"/>
            </a:pP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已知接收机的输入阻抗为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欧姆，噪声系数为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6dB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。用一个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10m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长，衰减量为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0.3dB/m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50</a:t>
            </a:r>
            <a:r>
              <a:rPr lang="zh-CN" alt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欧电缆将接收机连至天线，试问总的噪声系数为多少？</a:t>
            </a:r>
            <a:endParaRPr lang="en-US" altLang="zh-CN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00400" y="2438400"/>
            <a:ext cx="990600" cy="304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>
            <a:stCxn id="3" idx="3"/>
          </p:cNvCxnSpPr>
          <p:nvPr/>
        </p:nvCxnSpPr>
        <p:spPr>
          <a:xfrm>
            <a:off x="4191000" y="2590800"/>
            <a:ext cx="76200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953000" y="2362200"/>
            <a:ext cx="1295400" cy="38100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接收机</a:t>
            </a:r>
          </a:p>
        </p:txBody>
      </p:sp>
      <p:cxnSp>
        <p:nvCxnSpPr>
          <p:cNvPr id="11" name="直接连接符 10"/>
          <p:cNvCxnSpPr>
            <a:stCxn id="3" idx="1"/>
          </p:cNvCxnSpPr>
          <p:nvPr/>
        </p:nvCxnSpPr>
        <p:spPr>
          <a:xfrm flipH="1">
            <a:off x="2590800" y="2590800"/>
            <a:ext cx="60960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V="1">
            <a:off x="2590800" y="1981200"/>
            <a:ext cx="0" cy="609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2590800" y="1981200"/>
            <a:ext cx="76200" cy="179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 flipV="1">
            <a:off x="2514600" y="1981200"/>
            <a:ext cx="76200" cy="17969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2362200" y="2923515"/>
            <a:ext cx="2438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IL=0.3*10=3dB NF</a:t>
            </a:r>
            <a:r>
              <a:rPr lang="en-US" altLang="zh-CN" sz="16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=IL=3dB   F</a:t>
            </a:r>
            <a:r>
              <a:rPr lang="en-US" altLang="zh-CN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=2</a:t>
            </a:r>
          </a:p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=1/IL=-3dB  G</a:t>
            </a:r>
            <a:r>
              <a:rPr lang="en-US" altLang="zh-CN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=0.5</a:t>
            </a:r>
            <a:endParaRPr lang="zh-CN" alt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4953000" y="2968027"/>
            <a:ext cx="24384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NF</a:t>
            </a:r>
            <a:r>
              <a:rPr lang="en-US" altLang="zh-CN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=6dB   F</a:t>
            </a:r>
            <a:r>
              <a:rPr lang="en-US" altLang="zh-CN" sz="16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16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=4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7" name="文本框 26"/>
              <p:cNvSpPr txBox="1"/>
              <p:nvPr/>
            </p:nvSpPr>
            <p:spPr>
              <a:xfrm>
                <a:off x="1295400" y="3892533"/>
                <a:ext cx="3002681" cy="47769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i="1" smtClean="0"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box>
                        <m:box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=2</m:t>
                          </m:r>
                          <m:r>
                            <a:rPr lang="en-US" altLang="zh-CN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box>
                            <m:box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boxPr>
                            <m:e>
                              <m:argPr>
                                <m:argSz m:val="-1"/>
                              </m:argPr>
                              <m:f>
                                <m:fPr>
                                  <m:ctrlP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  <m:r>
                                    <a:rPr lang="en-US" altLang="zh-CN" sz="24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num>
                                <m:den>
                                  <m:r>
                                    <a:rPr lang="en-US" altLang="zh-CN" sz="2400" b="0" i="1" smtClean="0">
                                      <a:latin typeface="Cambria Math" panose="02040503050406030204" pitchFamily="18" charset="0"/>
                                    </a:rPr>
                                    <m:t>0.5</m:t>
                                  </m:r>
                                </m:den>
                              </m:f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</m:box>
                        </m:e>
                      </m:box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7" name="文本框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5400" y="3892533"/>
                <a:ext cx="3002681" cy="47769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右箭头 27"/>
          <p:cNvSpPr/>
          <p:nvPr/>
        </p:nvSpPr>
        <p:spPr>
          <a:xfrm>
            <a:off x="4440673" y="4042980"/>
            <a:ext cx="990600" cy="176799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9" name="文本框 28"/>
              <p:cNvSpPr txBox="1"/>
              <p:nvPr/>
            </p:nvSpPr>
            <p:spPr>
              <a:xfrm>
                <a:off x="5565943" y="3914265"/>
                <a:ext cx="269381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=10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𝑙𝑔𝐹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=9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29" name="文本框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5943" y="3914265"/>
                <a:ext cx="2693814" cy="369332"/>
              </a:xfrm>
              <a:prstGeom prst="rect">
                <a:avLst/>
              </a:prstGeom>
              <a:blipFill>
                <a:blip r:embed="rId3"/>
                <a:stretch>
                  <a:fillRect l="-1810" r="-1810" b="-377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429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4000" b="1" kern="1200" dirty="0">
                <a:solidFill>
                  <a:srgbClr val="552579"/>
                </a:solidFill>
                <a:latin typeface="微软雅黑" pitchFamily="34" charset="-122"/>
                <a:ea typeface="微软雅黑" pitchFamily="34" charset="-122"/>
              </a:rPr>
              <a:t>等效</a:t>
            </a:r>
            <a:r>
              <a:rPr lang="zh-CN" altLang="en-US" sz="4000" b="1" kern="1200" dirty="0" smtClean="0">
                <a:solidFill>
                  <a:srgbClr val="552579"/>
                </a:solidFill>
                <a:latin typeface="微软雅黑" pitchFamily="34" charset="-122"/>
                <a:ea typeface="微软雅黑" pitchFamily="34" charset="-122"/>
              </a:rPr>
              <a:t>噪声温度</a:t>
            </a:r>
            <a:r>
              <a:rPr lang="zh-CN" altLang="en-US" sz="2400" b="1" kern="1200" dirty="0" smtClean="0">
                <a:solidFill>
                  <a:srgbClr val="552579"/>
                </a:solidFill>
                <a:latin typeface="微软雅黑" pitchFamily="34" charset="-122"/>
                <a:ea typeface="微软雅黑" pitchFamily="34" charset="-122"/>
              </a:rPr>
              <a:t>（</a:t>
            </a:r>
            <a:r>
              <a:rPr lang="zh-CN" altLang="en-US" sz="2400" b="1" kern="1200" dirty="0" smtClean="0">
                <a:solidFill>
                  <a:srgbClr val="0000FF"/>
                </a:solidFill>
                <a:latin typeface="微软雅黑" pitchFamily="34" charset="-122"/>
                <a:ea typeface="微软雅黑" pitchFamily="34" charset="-122"/>
              </a:rPr>
              <a:t>另一种度量参数</a:t>
            </a:r>
            <a:r>
              <a:rPr lang="zh-CN" altLang="en-US" sz="2400" b="1" kern="1200" dirty="0" smtClean="0">
                <a:solidFill>
                  <a:srgbClr val="552579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zh-CN" altLang="en-US" sz="2400" b="1" kern="1200" dirty="0">
              <a:solidFill>
                <a:srgbClr val="552579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813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724025"/>
            <a:ext cx="3954463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76400"/>
            <a:ext cx="3862388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685800" y="3657600"/>
            <a:ext cx="7696200" cy="203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en-US" sz="2800" b="1" dirty="0"/>
              <a:t>任何一个线性网络，如果其产生的噪声为</a:t>
            </a:r>
            <a:r>
              <a:rPr lang="zh-CN" altLang="en-US" sz="2800" b="1" dirty="0">
                <a:solidFill>
                  <a:srgbClr val="0000FF"/>
                </a:solidFill>
              </a:rPr>
              <a:t>白噪声</a:t>
            </a:r>
            <a:r>
              <a:rPr lang="zh-CN" altLang="en-US" sz="2800" b="1" dirty="0"/>
              <a:t>，则可用处于</a:t>
            </a:r>
            <a:r>
              <a:rPr lang="zh-CN" altLang="en-US" sz="2800" b="1" dirty="0">
                <a:solidFill>
                  <a:srgbClr val="0000FF"/>
                </a:solidFill>
              </a:rPr>
              <a:t>网路输入端、温度为</a:t>
            </a:r>
            <a:r>
              <a:rPr lang="en-US" altLang="zh-CN" sz="28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800" b="1" baseline="-25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sz="2800" b="1" dirty="0">
                <a:solidFill>
                  <a:srgbClr val="0000FF"/>
                </a:solidFill>
              </a:rPr>
              <a:t>的电阻</a:t>
            </a:r>
            <a:r>
              <a:rPr lang="zh-CN" altLang="en-US" sz="2800" b="1" dirty="0"/>
              <a:t>所产生的热噪声源来代替，而将网络视为无噪的。</a:t>
            </a:r>
            <a:endParaRPr lang="en-US" altLang="zh-CN" sz="2800" b="1" dirty="0"/>
          </a:p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en-US" sz="2800" b="1" dirty="0">
                <a:solidFill>
                  <a:srgbClr val="FF0000"/>
                </a:solidFill>
              </a:rPr>
              <a:t>温度</a:t>
            </a:r>
            <a:r>
              <a:rPr lang="en-US" altLang="zh-CN" sz="2800" b="1" i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800" b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sz="2800" b="1" dirty="0">
                <a:solidFill>
                  <a:srgbClr val="FF0000"/>
                </a:solidFill>
              </a:rPr>
              <a:t>称为该线性系统的等效噪声温度</a:t>
            </a:r>
            <a:r>
              <a:rPr lang="zh-CN" altLang="en-US" sz="2800" b="1" dirty="0"/>
              <a:t>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1A693-11F9-4CD9-B4DB-F17ED9E18680}" type="slidenum">
              <a:rPr lang="en-US" altLang="zh-CN" smtClean="0"/>
              <a:pPr/>
              <a:t>36</a:t>
            </a:fld>
            <a:endParaRPr lang="en-US" altLang="zh-CN"/>
          </a:p>
        </p:txBody>
      </p:sp>
      <p:sp>
        <p:nvSpPr>
          <p:cNvPr id="3" name="椭圆 2"/>
          <p:cNvSpPr/>
          <p:nvPr/>
        </p:nvSpPr>
        <p:spPr>
          <a:xfrm>
            <a:off x="228600" y="2819400"/>
            <a:ext cx="7620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968721" y="1724025"/>
            <a:ext cx="762000" cy="4572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315093" y="2819400"/>
            <a:ext cx="762000" cy="457200"/>
          </a:xfrm>
          <a:prstGeom prst="ellipse">
            <a:avLst/>
          </a:prstGeom>
          <a:noFill/>
          <a:ln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9161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>
          <a:xfrm>
            <a:off x="6553200" y="5899387"/>
            <a:ext cx="2133600" cy="476250"/>
          </a:xfrm>
        </p:spPr>
        <p:txBody>
          <a:bodyPr/>
          <a:lstStyle/>
          <a:p>
            <a:fld id="{A131A693-11F9-4CD9-B4DB-F17ED9E18680}" type="slidenum">
              <a:rPr lang="en-US" altLang="zh-CN" smtClean="0"/>
              <a:pPr/>
              <a:t>37</a:t>
            </a:fld>
            <a:endParaRPr lang="en-US" altLang="zh-CN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653562" y="296070"/>
                <a:ext cx="8305800" cy="31677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400" b="1" dirty="0" smtClean="0">
                    <a:solidFill>
                      <a:srgbClr val="FF0000"/>
                    </a:solidFill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热噪声是自由电子热运动而产生的，所以热噪声功率电平也可以用温度来表征。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对任何一个线性电路所产生的热噪声输出，都可以用温度为</a:t>
                </a:r>
                <a:r>
                  <a:rPr lang="en-US" altLang="zh-CN" sz="2400" b="1" dirty="0" err="1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</a:t>
                </a:r>
                <a:r>
                  <a:rPr lang="en-US" altLang="zh-CN" sz="2400" b="1" baseline="-25000" dirty="0" err="1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e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和处于电路输入端的电阻热噪声功率来等效，即：</a:t>
                </a:r>
                <a:endParaRPr lang="en-US" altLang="zh-CN" sz="24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f>
                            <m:fPr>
                              <m:ctrlP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sz="2800" b="1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  <m:t>𝑵</m:t>
                                  </m:r>
                                </m:e>
                                <m:sub>
                                  <m:r>
                                    <a:rPr lang="en-US" altLang="zh-CN" sz="2800" b="1" i="1">
                                      <a:latin typeface="Cambria Math" panose="02040503050406030204" pitchFamily="18" charset="0"/>
                                    </a:rPr>
                                    <m:t>𝑨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𝑮</m:t>
                              </m:r>
                            </m:den>
                          </m:f>
                        </m:e>
                      </m:box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𝒊𝑨</m:t>
                          </m:r>
                        </m:sub>
                      </m:sSub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𝒌</m:t>
                      </m:r>
                      <m:sSub>
                        <m:sSub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𝑻</m:t>
                          </m:r>
                        </m:e>
                        <m:sub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</m:sub>
                      </m:sSub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altLang="zh-CN" sz="2800" b="1" dirty="0" smtClean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x>
                        <m:box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boxPr>
                        <m:e>
                          <m:argPr>
                            <m:argSz m:val="-1"/>
                          </m:argPr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𝑻</m:t>
                              </m:r>
                            </m:e>
                            <m:sub>
                              <m:r>
                                <a:rPr lang="en-US" altLang="zh-CN" sz="2800" b="1" i="1" smtClean="0">
                                  <a:latin typeface="Cambria Math" panose="02040503050406030204" pitchFamily="18" charset="0"/>
                                </a:rPr>
                                <m:t>𝒆</m:t>
                              </m:r>
                            </m:sub>
                          </m:sSub>
                        </m:e>
                      </m:box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𝑵</m:t>
                              </m:r>
                            </m:e>
                            <m:sub>
                              <m:r>
                                <a:rPr lang="en-US" altLang="zh-CN" sz="2800" b="1" i="1">
                                  <a:latin typeface="Cambria Math" panose="02040503050406030204" pitchFamily="18" charset="0"/>
                                </a:rPr>
                                <m:t>𝑨</m:t>
                              </m:r>
                            </m:sub>
                          </m:sSub>
                        </m:num>
                        <m:den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𝑮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𝒌𝑩</m:t>
                          </m:r>
                        </m:den>
                      </m:f>
                    </m:oMath>
                  </m:oMathPara>
                </a14:m>
                <a:endParaRPr lang="en-US" altLang="zh-CN" sz="2800" b="1" dirty="0" smtClean="0"/>
              </a:p>
              <a:p>
                <a:pPr algn="ctr"/>
                <a:endParaRPr lang="zh-CN" altLang="en-US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3562" y="296070"/>
                <a:ext cx="8305800" cy="3167790"/>
              </a:xfrm>
              <a:prstGeom prst="rect">
                <a:avLst/>
              </a:prstGeom>
              <a:blipFill rotWithShape="0">
                <a:blip r:embed="rId2"/>
                <a:stretch>
                  <a:fillRect l="-1101" t="-1541" r="-11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1295400" y="1981200"/>
            <a:ext cx="1447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0000FF"/>
                </a:solidFill>
              </a:rPr>
              <a:t>电路热噪声输出功率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cxnSp>
        <p:nvCxnSpPr>
          <p:cNvPr id="7" name="直接箭头连接符 6"/>
          <p:cNvCxnSpPr>
            <a:stCxn id="5" idx="3"/>
          </p:cNvCxnSpPr>
          <p:nvPr/>
        </p:nvCxnSpPr>
        <p:spPr>
          <a:xfrm flipV="1">
            <a:off x="2743200" y="1905000"/>
            <a:ext cx="685800" cy="39936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178062" y="2432538"/>
            <a:ext cx="1447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 smtClean="0">
                <a:solidFill>
                  <a:srgbClr val="0000FF"/>
                </a:solidFill>
              </a:rPr>
              <a:t>N</a:t>
            </a:r>
            <a:r>
              <a:rPr lang="en-US" altLang="zh-CN" b="1" baseline="-25000" dirty="0" smtClean="0">
                <a:solidFill>
                  <a:srgbClr val="0000FF"/>
                </a:solidFill>
              </a:rPr>
              <a:t>A</a:t>
            </a:r>
            <a:r>
              <a:rPr lang="zh-CN" altLang="en-US" b="1" dirty="0">
                <a:solidFill>
                  <a:srgbClr val="0000FF"/>
                </a:solidFill>
              </a:rPr>
              <a:t>折算</a:t>
            </a:r>
            <a:r>
              <a:rPr lang="zh-CN" altLang="en-US" b="1" dirty="0" smtClean="0">
                <a:solidFill>
                  <a:srgbClr val="0000FF"/>
                </a:solidFill>
              </a:rPr>
              <a:t>电路输入端的热噪声功率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cxnSp>
        <p:nvCxnSpPr>
          <p:cNvPr id="9" name="直接箭头连接符 8"/>
          <p:cNvCxnSpPr>
            <a:stCxn id="8" idx="0"/>
          </p:cNvCxnSpPr>
          <p:nvPr/>
        </p:nvCxnSpPr>
        <p:spPr>
          <a:xfrm flipH="1" flipV="1">
            <a:off x="4806462" y="2256304"/>
            <a:ext cx="2095500" cy="182096"/>
          </a:xfrm>
          <a:prstGeom prst="straightConnector1">
            <a:avLst/>
          </a:prstGeom>
          <a:ln w="38100"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1524000" y="2716596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>
                <a:solidFill>
                  <a:srgbClr val="552579"/>
                </a:solidFill>
              </a:rPr>
              <a:t>电路增益</a:t>
            </a:r>
            <a:endParaRPr lang="zh-CN" altLang="en-US" b="1" dirty="0">
              <a:solidFill>
                <a:srgbClr val="552579"/>
              </a:solidFill>
            </a:endParaRPr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2743200" y="2262166"/>
            <a:ext cx="838200" cy="441565"/>
          </a:xfrm>
          <a:prstGeom prst="straightConnector1">
            <a:avLst/>
          </a:prstGeom>
          <a:ln w="381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/>
              <p:cNvSpPr txBox="1"/>
              <p:nvPr/>
            </p:nvSpPr>
            <p:spPr>
              <a:xfrm>
                <a:off x="762000" y="3352800"/>
                <a:ext cx="8305800" cy="31842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电路输入噪声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N</a:t>
                </a:r>
                <a:r>
                  <a:rPr lang="en-US" altLang="zh-CN" sz="2400" b="1" baseline="-25000" dirty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i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是由信号源内阻</a:t>
                </a:r>
                <a:r>
                  <a:rPr lang="en-US" altLang="zh-CN" sz="2400" b="1" dirty="0" err="1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R</a:t>
                </a:r>
                <a:r>
                  <a:rPr lang="en-US" altLang="zh-CN" sz="2400" b="1" baseline="-25000" dirty="0" err="1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s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，处于环境温度</a:t>
                </a:r>
                <a:r>
                  <a:rPr lang="en-US" altLang="zh-CN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T</a:t>
                </a:r>
                <a:r>
                  <a:rPr lang="en-US" altLang="zh-CN" sz="2400" b="1" baseline="-25000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0</a:t>
                </a:r>
                <a:r>
                  <a:rPr lang="zh-CN" altLang="en-US" sz="2400" b="1" dirty="0" smtClean="0">
                    <a:latin typeface="Times New Roman" panose="02020603050405020304" pitchFamily="18" charset="0"/>
                    <a:ea typeface="+mn-ea"/>
                    <a:cs typeface="Times New Roman" panose="02020603050405020304" pitchFamily="18" charset="0"/>
                  </a:rPr>
                  <a:t>所产生的热噪声，即：</a:t>
                </a:r>
                <a:endParaRPr lang="en-US" altLang="zh-CN" sz="2400" b="1" dirty="0" smtClean="0">
                  <a:latin typeface="Times New Roman" panose="02020603050405020304" pitchFamily="18" charset="0"/>
                  <a:ea typeface="+mn-ea"/>
                  <a:cs typeface="Times New Roman" panose="020206030504050203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𝑵</m:t>
                          </m:r>
                        </m:e>
                        <m:sub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𝒊</m:t>
                          </m:r>
                        </m:sub>
                      </m:sSub>
                      <m:r>
                        <a:rPr lang="en-US" altLang="zh-CN" sz="28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𝒌𝑻</m:t>
                      </m:r>
                      <m:r>
                        <a:rPr lang="en-US" altLang="zh-CN" sz="2800" b="1" i="1" baseline="-25000" smtClean="0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𝑩</m:t>
                      </m:r>
                    </m:oMath>
                  </m:oMathPara>
                </a14:m>
                <a:endParaRPr lang="en-US" altLang="zh-CN" sz="2800" b="1" dirty="0" smtClean="0"/>
              </a:p>
              <a:p>
                <a:r>
                  <a:rPr lang="zh-CN" altLang="en-US" sz="2400" b="1" dirty="0" smtClean="0"/>
                  <a:t>则：</a:t>
                </a:r>
                <a14:m>
                  <m:oMath xmlns:m="http://schemas.openxmlformats.org/officeDocument/2006/math">
                    <m:box>
                      <m:boxPr>
                        <m:ctrlPr>
                          <a:rPr lang="en-US" altLang="zh-CN" sz="3200" b="1" i="1">
                            <a:latin typeface="Cambria Math" panose="02040503050406030204" pitchFamily="18" charset="0"/>
                          </a:rPr>
                        </m:ctrlPr>
                      </m:boxPr>
                      <m:e>
                        <m:argPr>
                          <m:argSz m:val="-1"/>
                        </m:argPr>
                        <m:eqArr>
                          <m:eqArrPr>
                            <m:ctrlPr>
                              <a:rPr lang="en-US" altLang="zh-CN" sz="3200" b="1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m:rPr>
                                <m:brk m:alnAt="63"/>
                              </m:rPr>
                              <a:rPr lang="en-US" altLang="zh-CN" sz="3200" b="1" i="1" smtClean="0">
                                <a:latin typeface="Cambria Math" panose="02040503050406030204" pitchFamily="18" charset="0"/>
                              </a:rPr>
                              <m:t>𝑭</m:t>
                            </m:r>
                            <m:r>
                              <a:rPr lang="en-US" altLang="zh-CN" sz="32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sz="32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box>
                                  <m:boxPr>
                                    <m:ctrlPr>
                                      <a:rPr lang="en-US" altLang="zh-CN" sz="3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f>
                                      <m:fPr>
                                        <m:ctrlPr>
                                          <a:rPr lang="en-US" altLang="zh-CN" sz="32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sSub>
                                          <m:sSubPr>
                                            <m:ctrlPr>
                                              <a:rPr lang="en-US" altLang="zh-CN" sz="32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32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𝑺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32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𝒊</m:t>
                                            </m:r>
                                          </m:sub>
                                        </m:sSub>
                                      </m:num>
                                      <m:den>
                                        <m:sSub>
                                          <m:sSubPr>
                                            <m:ctrlPr>
                                              <a:rPr lang="en-US" altLang="zh-CN" sz="32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32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𝑵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3200" b="1" i="1">
                                                <a:latin typeface="Cambria Math" panose="02040503050406030204" pitchFamily="18" charset="0"/>
                                              </a:rPr>
                                              <m:t>𝒊</m:t>
                                            </m:r>
                                          </m:sub>
                                        </m:sSub>
                                      </m:den>
                                    </m:f>
                                  </m:e>
                                </m:box>
                              </m:num>
                              <m:den>
                                <m:f>
                                  <m:fPr>
                                    <m:ctrlP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sz="3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200" b="1" i="1">
                                            <a:latin typeface="Cambria Math" panose="02040503050406030204" pitchFamily="18" charset="0"/>
                                          </a:rPr>
                                          <m:t>𝑺</m:t>
                                        </m:r>
                                      </m:e>
                                      <m:sub>
                                        <m:r>
                                          <a:rPr lang="en-US" altLang="zh-CN" sz="3200" b="1" i="1" smtClean="0">
                                            <a:latin typeface="Cambria Math" panose="02040503050406030204" pitchFamily="18" charset="0"/>
                                          </a:rPr>
                                          <m:t>𝒐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32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200" b="1" i="1">
                                            <a:latin typeface="Cambria Math" panose="02040503050406030204" pitchFamily="18" charset="0"/>
                                          </a:rPr>
                                          <m:t>𝑵</m:t>
                                        </m:r>
                                      </m:e>
                                      <m:sub>
                                        <m:r>
                                          <a:rPr lang="en-US" altLang="zh-CN" sz="3200" b="1" i="1" smtClean="0">
                                            <a:latin typeface="Cambria Math" panose="02040503050406030204" pitchFamily="18" charset="0"/>
                                          </a:rPr>
                                          <m:t>𝒐</m:t>
                                        </m:r>
                                      </m:sub>
                                    </m:sSub>
                                  </m:den>
                                </m:f>
                              </m:den>
                            </m:f>
                            <m:r>
                              <a:rPr lang="en-US" altLang="zh-CN" sz="32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sz="32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box>
                                  <m:boxPr>
                                    <m:ctrlP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sSub>
                                      <m:sSubPr>
                                        <m:ctrlPr>
                                          <a:rPr lang="en-US" altLang="zh-CN" sz="3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200" b="1" i="1">
                                            <a:latin typeface="Cambria Math" panose="02040503050406030204" pitchFamily="18" charset="0"/>
                                          </a:rPr>
                                          <m:t>𝑵</m:t>
                                        </m:r>
                                      </m:e>
                                      <m:sub>
                                        <m:r>
                                          <a:rPr lang="en-US" altLang="zh-CN" sz="3200" b="1" i="1">
                                            <a:latin typeface="Cambria Math" panose="02040503050406030204" pitchFamily="18" charset="0"/>
                                          </a:rPr>
                                          <m:t>𝒐</m:t>
                                        </m:r>
                                      </m:sub>
                                    </m:sSub>
                                  </m:e>
                                </m:box>
                              </m:num>
                              <m:den>
                                <m:f>
                                  <m:fPr>
                                    <m:ctrlP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altLang="zh-CN" sz="3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200" b="1" i="1">
                                            <a:latin typeface="Cambria Math" panose="02040503050406030204" pitchFamily="18" charset="0"/>
                                          </a:rPr>
                                          <m:t>𝑺</m:t>
                                        </m:r>
                                      </m:e>
                                      <m:sub>
                                        <m:r>
                                          <a:rPr lang="en-US" altLang="zh-CN" sz="3200" b="1" i="1">
                                            <a:latin typeface="Cambria Math" panose="02040503050406030204" pitchFamily="18" charset="0"/>
                                          </a:rPr>
                                          <m:t>𝒐</m:t>
                                        </m:r>
                                      </m:sub>
                                    </m:sSub>
                                  </m:num>
                                  <m:den>
                                    <m:sSub>
                                      <m:sSubPr>
                                        <m:ctrlPr>
                                          <a:rPr lang="en-US" altLang="zh-CN" sz="3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200" b="1" i="1" smtClean="0">
                                            <a:latin typeface="Cambria Math" panose="02040503050406030204" pitchFamily="18" charset="0"/>
                                          </a:rPr>
                                          <m:t>𝑺</m:t>
                                        </m:r>
                                      </m:e>
                                      <m:sub>
                                        <m:r>
                                          <a:rPr lang="en-US" altLang="zh-CN" sz="3200" b="1" i="1" smtClean="0">
                                            <a:latin typeface="Cambria Math" panose="02040503050406030204" pitchFamily="18" charset="0"/>
                                          </a:rPr>
                                          <m:t>𝒊</m:t>
                                        </m:r>
                                      </m:sub>
                                    </m:sSub>
                                  </m:den>
                                </m:f>
                                <m:sSub>
                                  <m:sSubPr>
                                    <m:ctrlP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en-US" altLang="zh-CN" sz="32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CN" sz="32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sz="32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box>
                                  <m:boxPr>
                                    <m:ctrlP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sSub>
                                      <m:sSubPr>
                                        <m:ctrlPr>
                                          <a:rPr lang="en-US" altLang="zh-CN" sz="3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200" b="1" i="1">
                                            <a:latin typeface="Cambria Math" panose="02040503050406030204" pitchFamily="18" charset="0"/>
                                          </a:rPr>
                                          <m:t>𝑵</m:t>
                                        </m:r>
                                      </m:e>
                                      <m:sub>
                                        <m:r>
                                          <a:rPr lang="en-US" altLang="zh-CN" sz="3200" b="1" i="1">
                                            <a:latin typeface="Cambria Math" panose="02040503050406030204" pitchFamily="18" charset="0"/>
                                          </a:rPr>
                                          <m:t>𝒐</m:t>
                                        </m:r>
                                      </m:sub>
                                    </m:sSub>
                                  </m:e>
                                </m:box>
                              </m:num>
                              <m:den>
                                <m:r>
                                  <a:rPr lang="en-US" altLang="zh-CN" sz="3200" b="1" i="1" smtClean="0"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  <m:sSub>
                                  <m:sSubPr>
                                    <m:ctrlP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CN" sz="32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f>
                              <m:fPr>
                                <m:ctrlPr>
                                  <a:rPr lang="en-US" altLang="zh-CN" sz="32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box>
                                  <m:boxPr>
                                    <m:ctrlP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boxPr>
                                  <m:e>
                                    <m:sSub>
                                      <m:sSubPr>
                                        <m:ctrlPr>
                                          <a:rPr lang="en-US" altLang="zh-CN" sz="3200" b="1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200" b="1" i="1">
                                            <a:latin typeface="Cambria Math" panose="02040503050406030204" pitchFamily="18" charset="0"/>
                                          </a:rPr>
                                          <m:t>𝑮</m:t>
                                        </m:r>
                                        <m:sSub>
                                          <m:sSubPr>
                                            <m:ctrlPr>
                                              <a:rPr lang="en-US" altLang="zh-CN" sz="3200" b="1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altLang="zh-CN" sz="3200" b="1" i="1">
                                                <a:latin typeface="Cambria Math" panose="02040503050406030204" pitchFamily="18" charset="0"/>
                                              </a:rPr>
                                              <m:t>𝑵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3200" b="1" i="1">
                                                <a:latin typeface="Cambria Math" panose="02040503050406030204" pitchFamily="18" charset="0"/>
                                              </a:rPr>
                                              <m:t>𝒊</m:t>
                                            </m:r>
                                          </m:sub>
                                        </m:sSub>
                                        <m:r>
                                          <a:rPr lang="en-US" altLang="zh-CN" sz="3200" b="1" i="1" smtClean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en-US" altLang="zh-CN" sz="3200" b="1" i="1">
                                            <a:latin typeface="Cambria Math" panose="02040503050406030204" pitchFamily="18" charset="0"/>
                                          </a:rPr>
                                          <m:t>𝑵</m:t>
                                        </m:r>
                                      </m:e>
                                      <m:sub>
                                        <m:r>
                                          <a:rPr lang="en-US" altLang="zh-CN" sz="3200" b="1" i="1" smtClean="0">
                                            <a:latin typeface="Cambria Math" panose="02040503050406030204" pitchFamily="18" charset="0"/>
                                          </a:rPr>
                                          <m:t>𝑨</m:t>
                                        </m:r>
                                      </m:sub>
                                    </m:sSub>
                                  </m:e>
                                </m:box>
                              </m:num>
                              <m:den>
                                <m:r>
                                  <a:rPr lang="en-US" altLang="zh-CN" sz="3200" b="1" i="1"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  <m:sSub>
                                  <m:sSubPr>
                                    <m:ctrlP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CN" sz="32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3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sz="32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sz="32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  <m:t>𝑨</m:t>
                                    </m:r>
                                  </m:sub>
                                </m:sSub>
                              </m:num>
                              <m:den>
                                <m:r>
                                  <a:rPr lang="en-US" altLang="zh-CN" sz="3200" b="1" i="1">
                                    <a:latin typeface="Cambria Math" panose="02040503050406030204" pitchFamily="18" charset="0"/>
                                  </a:rPr>
                                  <m:t>𝑮</m:t>
                                </m:r>
                                <m:sSub>
                                  <m:sSubPr>
                                    <m:ctrlP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e>
                                  <m:sub>
                                    <m:r>
                                      <a:rPr lang="en-US" altLang="zh-CN" sz="3200" b="1" i="1" smtClean="0"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</m:den>
                            </m:f>
                            <m:r>
                              <a:rPr lang="en-US" altLang="zh-CN" sz="32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3200" b="1" i="1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sz="3200" b="1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sz="32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3200" b="1" i="1" smtClean="0">
                                    <a:latin typeface="Cambria Math" panose="02040503050406030204" pitchFamily="18" charset="0"/>
                                  </a:rPr>
                                  <m:t>𝑮𝒌</m:t>
                                </m:r>
                                <m:sSub>
                                  <m:sSubPr>
                                    <m:ctrlPr>
                                      <a:rPr lang="en-US" altLang="zh-CN" sz="32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1" i="1" smtClean="0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altLang="zh-CN" sz="3200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sub>
                                </m:sSub>
                                <m:r>
                                  <a:rPr lang="en-US" altLang="zh-CN" sz="3200" b="1" i="1" smtClean="0"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num>
                              <m:den>
                                <m:r>
                                  <a:rPr lang="en-US" altLang="zh-CN" sz="3200" b="1" i="1">
                                    <a:latin typeface="Cambria Math" panose="02040503050406030204" pitchFamily="18" charset="0"/>
                                  </a:rPr>
                                  <m:t>𝑮𝒌</m:t>
                                </m:r>
                                <m:r>
                                  <a:rPr lang="en-US" altLang="zh-CN" sz="3200" b="1" i="1" smtClean="0"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  <m:r>
                                  <a:rPr lang="en-US" altLang="zh-CN" sz="3200" b="1" i="1" baseline="-25000" smtClean="0">
                                    <a:latin typeface="Cambria Math" panose="02040503050406030204" pitchFamily="18" charset="0"/>
                                  </a:rPr>
                                  <m:t>𝟎</m:t>
                                </m:r>
                                <m:r>
                                  <a:rPr lang="en-US" altLang="zh-CN" sz="3200" b="1" i="1">
                                    <a:latin typeface="Cambria Math" panose="02040503050406030204" pitchFamily="18" charset="0"/>
                                  </a:rPr>
                                  <m:t>𝑩</m:t>
                                </m:r>
                              </m:den>
                            </m:f>
                            <m:r>
                              <a:rPr lang="en-US" altLang="zh-CN" sz="3200" b="1" i="1" smtClean="0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sz="3200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sz="3200" b="1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altLang="zh-CN" sz="3200" b="1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altLang="zh-CN" sz="3200" b="1" i="1" smtClean="0">
                                        <a:latin typeface="Cambria Math" panose="02040503050406030204" pitchFamily="18" charset="0"/>
                                      </a:rPr>
                                      <m:t>𝒆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200" b="1" i="1">
                                        <a:latin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altLang="zh-CN" sz="3200" b="1" i="1" smtClean="0"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den>
                            </m:f>
                          </m:e>
                          <m:e>
                            <m:sSub>
                              <m:sSubPr>
                                <m:ctrlPr>
                                  <a:rPr lang="en-US" altLang="zh-CN" sz="3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𝑻</m:t>
                                </m:r>
                              </m:e>
                              <m:sub>
                                <m:r>
                                  <a:rPr lang="en-US" altLang="zh-CN" sz="3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𝒆</m:t>
                                </m:r>
                              </m:sub>
                            </m:sSub>
                            <m:r>
                              <a:rPr lang="en-US" altLang="zh-CN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d>
                              <m:dPr>
                                <m:ctrlPr>
                                  <a:rPr lang="en-US" altLang="zh-CN" sz="3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3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𝑭</m:t>
                                </m:r>
                                <m:r>
                                  <a:rPr lang="en-US" altLang="zh-CN" sz="3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32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e>
                            </m:d>
                            <m:r>
                              <a:rPr lang="en-US" altLang="zh-CN" sz="32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𝑻</m:t>
                            </m:r>
                            <m:r>
                              <a:rPr lang="en-US" altLang="zh-CN" sz="3200" b="1" i="1" baseline="-2500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e>
                        </m:eqArr>
                      </m:e>
                    </m:box>
                  </m:oMath>
                </a14:m>
                <a:endParaRPr lang="en-US" altLang="zh-CN" sz="2800" b="1" dirty="0" smtClean="0"/>
              </a:p>
              <a:p>
                <a:pPr algn="ctr"/>
                <a:r>
                  <a:rPr lang="zh-CN" altLang="en-US" sz="2400" b="1" dirty="0" smtClean="0">
                    <a:solidFill>
                      <a:srgbClr val="0000FF"/>
                    </a:solidFill>
                  </a:rPr>
                  <a:t>热噪声等效噪声温度和噪声因数（噪声系数）的转换关系</a:t>
                </a:r>
                <a:endParaRPr lang="zh-CN" altLang="en-US" sz="2000" b="1" dirty="0">
                  <a:solidFill>
                    <a:srgbClr val="0000FF"/>
                  </a:solidFill>
                </a:endParaRPr>
              </a:p>
            </p:txBody>
          </p:sp>
        </mc:Choice>
        <mc:Fallback xmlns=""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3352800"/>
                <a:ext cx="8305800" cy="3184205"/>
              </a:xfrm>
              <a:prstGeom prst="rect">
                <a:avLst/>
              </a:prstGeom>
              <a:blipFill rotWithShape="0">
                <a:blip r:embed="rId3"/>
                <a:stretch>
                  <a:fillRect l="-1101" t="-2107" r="-1027" b="-30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148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0CF692BB-E594-44D4-9B4C-69D2E0A29B4B}" type="slidenum">
              <a:rPr lang="en-US" altLang="zh-CN" sz="2800" b="1"/>
              <a:pPr eaLnBrk="1" hangingPunct="1"/>
              <a:t>38</a:t>
            </a:fld>
            <a:endParaRPr lang="en-US" altLang="zh-CN" sz="2800" b="1"/>
          </a:p>
        </p:txBody>
      </p:sp>
      <p:sp>
        <p:nvSpPr>
          <p:cNvPr id="3" name="Rectangle 4"/>
          <p:cNvSpPr>
            <a:spLocks noChangeArrowheads="1"/>
          </p:cNvSpPr>
          <p:nvPr/>
        </p:nvSpPr>
        <p:spPr bwMode="auto">
          <a:xfrm>
            <a:off x="457200" y="122238"/>
            <a:ext cx="7543800" cy="715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 eaLnBrk="0" hangingPunct="0">
              <a:defRPr/>
            </a:pPr>
            <a:r>
              <a:rPr lang="zh-CN" altLang="en-US" sz="4000" b="1" dirty="0">
                <a:solidFill>
                  <a:srgbClr val="552579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例题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457200" y="1066800"/>
            <a:ext cx="8382000" cy="548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4318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eaLnBrk="1" hangingPunct="1">
              <a:lnSpc>
                <a:spcPts val="4000"/>
              </a:lnSpc>
              <a:spcBef>
                <a:spcPct val="20000"/>
              </a:spcBef>
              <a:buClr>
                <a:schemeClr val="tx2"/>
              </a:buClr>
              <a:buSzPct val="70000"/>
            </a:pPr>
            <a:r>
              <a:rPr lang="zh-CN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在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室温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</a:t>
            </a:r>
            <a:r>
              <a:rPr lang="en-US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℃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时，试计算：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）某放大器的等效噪声温度为</a:t>
            </a:r>
            <a:r>
              <a:rPr lang="en-US" altLang="zh-CN" sz="28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800" b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 75K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，求它的噪声系数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）有一个混频器的噪声系数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= 6dB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，求等效噪声温度</a:t>
            </a:r>
            <a:r>
              <a:rPr lang="en-US" altLang="zh-CN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8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12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（注意单位）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zh-CN" altLang="en-US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 eaLnBrk="1" hangingPunct="1">
              <a:lnSpc>
                <a:spcPts val="4000"/>
              </a:lnSpc>
              <a:spcBef>
                <a:spcPct val="20000"/>
              </a:spcBef>
              <a:buClr>
                <a:schemeClr val="tx2"/>
              </a:buClr>
              <a:buSzPct val="70000"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解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：（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1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）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</a:t>
            </a:r>
            <a:r>
              <a:rPr lang="en-US" altLang="zh-CN" sz="28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0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=273+27=300(K)</a:t>
            </a:r>
          </a:p>
          <a:p>
            <a:pPr marL="0" indent="0" eaLnBrk="1" hangingPunct="1">
              <a:lnSpc>
                <a:spcPts val="4000"/>
              </a:lnSpc>
              <a:spcBef>
                <a:spcPct val="20000"/>
              </a:spcBef>
              <a:buClr>
                <a:schemeClr val="tx2"/>
              </a:buClr>
              <a:buSzPct val="70000"/>
            </a:pP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    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根据</a:t>
            </a:r>
            <a:r>
              <a:rPr lang="en-US" altLang="zh-CN" sz="2800" b="1" i="1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</a:t>
            </a:r>
            <a:r>
              <a:rPr lang="en-US" altLang="zh-CN" sz="2800" b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=(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F-1)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，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marL="0" indent="0" eaLnBrk="1" hangingPunct="1">
              <a:lnSpc>
                <a:spcPts val="4000"/>
              </a:lnSpc>
              <a:spcBef>
                <a:spcPct val="20000"/>
              </a:spcBef>
              <a:buClr>
                <a:schemeClr val="tx2"/>
              </a:buClr>
              <a:buSzPct val="70000"/>
            </a:pP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          </a:t>
            </a:r>
            <a:r>
              <a:rPr lang="zh-CN" altLang="en-US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可以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推出</a:t>
            </a:r>
            <a:r>
              <a:rPr lang="en-US" altLang="zh-CN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=1+</a:t>
            </a:r>
            <a:r>
              <a:rPr lang="en-US" altLang="zh-CN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</a:t>
            </a:r>
            <a:r>
              <a:rPr lang="en-US" altLang="zh-CN" sz="28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e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/</a:t>
            </a:r>
            <a:r>
              <a:rPr lang="en-US" altLang="zh-CN" sz="2800" b="1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</a:t>
            </a:r>
            <a:r>
              <a:rPr lang="en-US" altLang="zh-CN" sz="28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0</a:t>
            </a:r>
            <a:r>
              <a:rPr lang="en-US" altLang="zh-CN" sz="2800" b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=1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+(75/300)=1.25</a:t>
            </a:r>
          </a:p>
          <a:p>
            <a:pPr algn="ctr" eaLnBrk="1" hangingPunct="1">
              <a:lnSpc>
                <a:spcPts val="4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</a:t>
            </a:r>
            <a:r>
              <a:rPr lang="en-US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=10lg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F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=10lg(1.25)=0.97(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dB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  <a:endParaRPr lang="en-US" altLang="zh-CN" sz="2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lnSpc>
                <a:spcPts val="4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）根据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F=10^(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/10)</a:t>
            </a: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可以求出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F=10^(6/10)=3.98</a:t>
            </a:r>
          </a:p>
          <a:p>
            <a:pPr algn="ctr" eaLnBrk="1" hangingPunct="1">
              <a:lnSpc>
                <a:spcPts val="4000"/>
              </a:lnSpc>
              <a:spcBef>
                <a:spcPct val="20000"/>
              </a:spcBef>
              <a:buClr>
                <a:schemeClr val="tx2"/>
              </a:buClr>
              <a:buSzPct val="70000"/>
              <a:buFont typeface="Wingdings" panose="05000000000000000000" pitchFamily="2" charset="2"/>
              <a:buNone/>
            </a:pPr>
            <a:r>
              <a:rPr lang="zh-CN" altLang="en-US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则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</a:t>
            </a:r>
            <a:r>
              <a:rPr lang="en-US" altLang="zh-CN" sz="2800" b="1" baseline="-25000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N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=(F-1)</a:t>
            </a:r>
            <a:r>
              <a:rPr lang="en-US" altLang="zh-CN" sz="2800" b="1" i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T=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(4-1)*300=900(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K</a:t>
            </a:r>
            <a:r>
              <a:rPr lang="en-US" altLang="zh-CN" sz="2800" b="1" dirty="0">
                <a:latin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8118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sz="4000" b="1" kern="1200" dirty="0">
                <a:solidFill>
                  <a:srgbClr val="552579"/>
                </a:solidFill>
                <a:latin typeface="微软雅黑" pitchFamily="34" charset="-122"/>
                <a:ea typeface="微软雅黑" pitchFamily="34" charset="-122"/>
              </a:rPr>
              <a:t>等效噪声温度</a:t>
            </a:r>
          </a:p>
        </p:txBody>
      </p:sp>
      <p:sp>
        <p:nvSpPr>
          <p:cNvPr id="9221" name="矩形 3"/>
          <p:cNvSpPr>
            <a:spLocks noChangeArrowheads="1"/>
          </p:cNvSpPr>
          <p:nvPr/>
        </p:nvSpPr>
        <p:spPr bwMode="auto">
          <a:xfrm>
            <a:off x="533400" y="1460108"/>
            <a:ext cx="8229600" cy="4113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ts val="4000"/>
              </a:lnSpc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en-US" sz="2800" b="1" dirty="0" smtClean="0">
                <a:solidFill>
                  <a:srgbClr val="FF0000"/>
                </a:solidFill>
              </a:rPr>
              <a:t>等效噪声温度是一个不能直接测量的假设值。</a:t>
            </a:r>
            <a:r>
              <a:rPr lang="zh-CN" altLang="en-US" sz="2800" b="1" dirty="0" smtClean="0"/>
              <a:t>在低噪声、复杂的微波接收机和卫星接收机中，一般用等效噪声温度来计算，而不用噪声系数。</a:t>
            </a:r>
            <a:endParaRPr lang="en-US" altLang="zh-CN" sz="2800" b="1" dirty="0" smtClean="0">
              <a:solidFill>
                <a:srgbClr val="FF0000"/>
              </a:solidFill>
            </a:endParaRPr>
          </a:p>
          <a:p>
            <a:pPr algn="just" eaLnBrk="1" hangingPunct="1">
              <a:lnSpc>
                <a:spcPts val="4000"/>
              </a:lnSpc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en-US" sz="2800" b="1" dirty="0" smtClean="0">
                <a:solidFill>
                  <a:srgbClr val="FF0000"/>
                </a:solidFill>
              </a:rPr>
              <a:t>噪声温度</a:t>
            </a:r>
            <a:r>
              <a:rPr lang="zh-CN" altLang="en-US" sz="2800" b="1" dirty="0">
                <a:solidFill>
                  <a:srgbClr val="FF0000"/>
                </a:solidFill>
              </a:rPr>
              <a:t>和噪声系数是用来描述系统噪声系数的两种</a:t>
            </a:r>
            <a:r>
              <a:rPr lang="zh-CN" altLang="en-US" sz="2800" b="1" dirty="0" smtClean="0">
                <a:solidFill>
                  <a:srgbClr val="FF0000"/>
                </a:solidFill>
              </a:rPr>
              <a:t>指标，</a:t>
            </a:r>
            <a:r>
              <a:rPr lang="zh-CN" altLang="en-US" sz="2800" b="1" dirty="0" smtClean="0"/>
              <a:t>是用来描述系统信噪比下降的程度。</a:t>
            </a:r>
            <a:endParaRPr lang="en-US" altLang="zh-CN" sz="2800" b="1" dirty="0" smtClean="0"/>
          </a:p>
          <a:p>
            <a:pPr algn="just" eaLnBrk="1" hangingPunct="1">
              <a:lnSpc>
                <a:spcPts val="4000"/>
              </a:lnSpc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en-US" sz="2800" b="1" dirty="0" smtClean="0"/>
              <a:t>对</a:t>
            </a:r>
            <a:r>
              <a:rPr lang="zh-CN" altLang="en-US" sz="2800" b="1" dirty="0"/>
              <a:t>放大器等常用噪声系数描述，而对天线与接收机等常用噪声温度描述。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1A693-11F9-4CD9-B4DB-F17ED9E18680}" type="slidenum">
              <a:rPr lang="en-US" altLang="zh-CN" smtClean="0"/>
              <a:pPr/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3769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2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2438400"/>
            <a:ext cx="8513387" cy="3225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Rectangle 10"/>
          <p:cNvSpPr>
            <a:spLocks noChangeArrowheads="1"/>
          </p:cNvSpPr>
          <p:nvPr/>
        </p:nvSpPr>
        <p:spPr bwMode="auto">
          <a:xfrm>
            <a:off x="609600" y="620713"/>
            <a:ext cx="8001000" cy="1430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ts val="3600"/>
              </a:lnSpc>
            </a:pPr>
            <a:r>
              <a:rPr lang="zh-CN" altLang="en-US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同理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，若在硅（或锗）晶体中掺入微量的三价元素，如硼（</a:t>
            </a:r>
            <a:r>
              <a:rPr lang="en-US" altLang="zh-CN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</a:t>
            </a:r>
            <a:r>
              <a:rPr lang="en-US" altLang="zh-CN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,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就形成了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型半导体</a:t>
            </a:r>
            <a:r>
              <a:rPr lang="zh-CN" altLang="en-US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，不难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看出</a:t>
            </a:r>
            <a:r>
              <a:rPr lang="en-US" altLang="zh-CN" sz="2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zh-CN" altLang="en-US" sz="24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型半导体多数载流子是空穴，少数载流子是自由电子</a:t>
            </a:r>
            <a:r>
              <a:rPr lang="zh-CN" altLang="en-US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F8C954-B86C-43F7-8A64-78CFE30E1C21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718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B5004-D403-40AD-A96A-3F589E61292D}" type="slidenum">
              <a:rPr lang="en-US" altLang="zh-CN" smtClean="0"/>
              <a:pPr/>
              <a:t>40</a:t>
            </a:fld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1719570" y="459294"/>
            <a:ext cx="531427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eaLnBrk="0" hangingPunct="0">
              <a:defRPr/>
            </a:pPr>
            <a:r>
              <a:rPr lang="zh-CN" altLang="en-US" sz="4000" b="1" dirty="0">
                <a:solidFill>
                  <a:srgbClr val="552579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级联系统</a:t>
            </a:r>
            <a:r>
              <a:rPr lang="zh-CN" altLang="en-US" sz="4000" b="1" dirty="0" smtClean="0">
                <a:solidFill>
                  <a:srgbClr val="552579"/>
                </a:solidFill>
                <a:latin typeface="微软雅黑" pitchFamily="34" charset="-122"/>
                <a:ea typeface="微软雅黑" pitchFamily="34" charset="-122"/>
                <a:cs typeface="+mj-cs"/>
              </a:rPr>
              <a:t>噪声公式推导</a:t>
            </a:r>
            <a:endParaRPr lang="zh-CN" altLang="en-US" sz="4000" b="1" dirty="0">
              <a:solidFill>
                <a:srgbClr val="552579"/>
              </a:solidFill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981200" y="1493946"/>
            <a:ext cx="144000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e1</a:t>
            </a:r>
            <a:endParaRPr lang="en-US" altLang="zh-CN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altLang="zh-CN" sz="800" b="1" i="1" baseline="-25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zh-CN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878400" y="1487042"/>
            <a:ext cx="144000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e2</a:t>
            </a:r>
            <a:endParaRPr lang="en-US" altLang="zh-CN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altLang="zh-CN" sz="8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zh-CN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3421200" y="1634430"/>
            <a:ext cx="457200" cy="5861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3421200" y="2220584"/>
            <a:ext cx="4572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7226400" y="1647356"/>
            <a:ext cx="9984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7226400" y="2274541"/>
            <a:ext cx="9984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>
            <a:off x="982800" y="1683640"/>
            <a:ext cx="9984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>
            <a:off x="982800" y="2263933"/>
            <a:ext cx="9984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907569" y="1801556"/>
            <a:ext cx="1219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endParaRPr lang="zh-CN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384711" y="1788717"/>
            <a:ext cx="1219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zh-CN" altLang="en-US" b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81000" y="2649120"/>
            <a:ext cx="8305800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en-US" sz="22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对多级电路级联，图中输入、输出信号功率为</a:t>
            </a:r>
            <a:r>
              <a:rPr lang="en-US" altLang="zh-CN" sz="22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200" b="1" baseline="-25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lang="zh-CN" altLang="en-US" sz="22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sz="22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2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</a:t>
            </a:r>
            <a:r>
              <a:rPr lang="zh-CN" altLang="en-US" sz="22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，输出噪声功率为</a:t>
            </a:r>
            <a:r>
              <a:rPr lang="en-US" altLang="zh-CN" sz="22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2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lang="zh-CN" altLang="en-US" sz="22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sz="22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2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</a:t>
            </a:r>
            <a:r>
              <a:rPr lang="zh-CN" altLang="en-US" sz="22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r>
              <a:rPr lang="zh-CN" altLang="en-US" sz="2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设某系统第一级与第二级的增益为</a:t>
            </a:r>
            <a:r>
              <a:rPr lang="en-US" altLang="zh-CN" sz="2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en-US" altLang="zh-CN" sz="22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</a:t>
            </a:r>
            <a:r>
              <a:rPr lang="en-US" altLang="zh-CN" sz="2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en-US" altLang="zh-CN" sz="22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，噪声系数为</a:t>
            </a:r>
            <a:r>
              <a:rPr lang="en-US" altLang="zh-CN" sz="2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2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sz="2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2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zh-CN" altLang="en-US" sz="2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，等效噪声温度为</a:t>
            </a:r>
            <a:r>
              <a:rPr lang="en-US" altLang="zh-CN" sz="2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2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e1</a:t>
            </a:r>
            <a:r>
              <a:rPr lang="zh-CN" altLang="en-US" sz="2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与</a:t>
            </a:r>
            <a:r>
              <a:rPr lang="en-US" altLang="zh-CN" sz="2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2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e2</a:t>
            </a:r>
            <a:r>
              <a:rPr lang="zh-CN" altLang="en-US" sz="2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，等效噪声带宽均为</a:t>
            </a:r>
            <a:r>
              <a:rPr lang="en-US" altLang="zh-CN" sz="2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2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200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en-US" sz="2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信号源输入噪声功率为：</a:t>
            </a:r>
            <a:r>
              <a:rPr lang="en-US" altLang="zh-CN" sz="22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2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lang="en-US" altLang="zh-CN" sz="22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=kT</a:t>
            </a:r>
            <a:r>
              <a:rPr lang="en-US" altLang="zh-CN" sz="2200" b="1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en-US" altLang="zh-CN" sz="22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</a:p>
          <a:p>
            <a:pPr marL="342900" indent="-342900" algn="just" eaLnBrk="1" hangingPunct="1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en-US" sz="2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可推出第一级的输出噪声功率为：</a:t>
            </a:r>
            <a:endParaRPr lang="en-US" altLang="zh-CN" sz="22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50000"/>
              </a:spcBef>
            </a:pPr>
            <a:r>
              <a:rPr lang="en-US" altLang="zh-CN" sz="22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               </a:t>
            </a:r>
            <a:r>
              <a:rPr lang="en-US" altLang="zh-C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=G</a:t>
            </a:r>
            <a:r>
              <a:rPr lang="en-US" altLang="zh-CN" sz="2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kT</a:t>
            </a:r>
            <a:r>
              <a:rPr lang="en-US" altLang="zh-CN" sz="22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en-US" altLang="zh-C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B+G</a:t>
            </a:r>
            <a:r>
              <a:rPr lang="en-US" altLang="zh-CN" sz="22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kT</a:t>
            </a:r>
            <a:r>
              <a:rPr lang="en-US" altLang="zh-CN" sz="22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e1</a:t>
            </a:r>
            <a:r>
              <a:rPr lang="en-US" altLang="zh-C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endParaRPr lang="en-US" altLang="zh-CN" sz="2200" b="1" dirty="0">
              <a:solidFill>
                <a:srgbClr val="FF0000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Char char="u"/>
            </a:pPr>
            <a:endParaRPr lang="en-US" altLang="zh-CN" sz="22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786400" y="1487042"/>
            <a:ext cx="144000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square" rtlCol="0" anchor="ctr" anchorCtr="1">
            <a:spAutoFit/>
          </a:bodyPr>
          <a:lstStyle/>
          <a:p>
            <a:pPr algn="ctr"/>
            <a:r>
              <a:rPr lang="en-US" altLang="zh-CN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e3</a:t>
            </a:r>
            <a:endParaRPr lang="en-US" altLang="zh-CN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altLang="zh-CN" sz="800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zh-CN" altLang="en-US" b="1" i="1" baseline="-25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接连接符 23"/>
          <p:cNvCxnSpPr/>
          <p:nvPr/>
        </p:nvCxnSpPr>
        <p:spPr>
          <a:xfrm flipV="1">
            <a:off x="5318400" y="1634430"/>
            <a:ext cx="468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5318400" y="2253457"/>
            <a:ext cx="468000" cy="0"/>
          </a:xfrm>
          <a:prstGeom prst="line">
            <a:avLst/>
          </a:prstGeom>
          <a:ln w="285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矩形 3"/>
          <p:cNvSpPr/>
          <p:nvPr/>
        </p:nvSpPr>
        <p:spPr>
          <a:xfrm>
            <a:off x="276879" y="5359485"/>
            <a:ext cx="857652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 eaLnBrk="1" hangingPunct="1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en-US" sz="22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第二级的输出噪声功率为：</a:t>
            </a:r>
            <a:endParaRPr lang="en-US" altLang="zh-CN" sz="22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algn="just">
              <a:spcBef>
                <a:spcPct val="50000"/>
              </a:spcBef>
            </a:pPr>
            <a:r>
              <a:rPr lang="en-US" altLang="zh-C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N</a:t>
            </a:r>
            <a:r>
              <a:rPr lang="en-US" altLang="zh-CN" sz="2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</a:t>
            </a:r>
            <a:r>
              <a:rPr lang="en-US" altLang="zh-C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=G</a:t>
            </a:r>
            <a:r>
              <a:rPr lang="en-US" altLang="zh-CN" sz="2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+G</a:t>
            </a:r>
            <a:r>
              <a:rPr lang="en-US" altLang="zh-CN" sz="2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kT</a:t>
            </a:r>
            <a:r>
              <a:rPr lang="en-US" altLang="zh-CN" sz="2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e2</a:t>
            </a:r>
            <a:r>
              <a:rPr lang="en-US" altLang="zh-C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B=G</a:t>
            </a:r>
            <a:r>
              <a:rPr lang="en-US" altLang="zh-CN" sz="2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(G</a:t>
            </a:r>
            <a:r>
              <a:rPr lang="en-US" altLang="zh-CN" sz="2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kT</a:t>
            </a:r>
            <a:r>
              <a:rPr lang="en-US" altLang="zh-CN" sz="2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en-US" altLang="zh-C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B+G</a:t>
            </a:r>
            <a:r>
              <a:rPr lang="en-US" altLang="zh-CN" sz="2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kT</a:t>
            </a:r>
            <a:r>
              <a:rPr lang="en-US" altLang="zh-CN" sz="2200" b="1" baseline="-25000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e1</a:t>
            </a:r>
            <a:r>
              <a:rPr lang="en-US" altLang="zh-C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B)+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en-US" altLang="zh-CN" sz="22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kT</a:t>
            </a:r>
            <a:r>
              <a:rPr lang="en-US" altLang="zh-CN" sz="22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e2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</a:p>
          <a:p>
            <a:pPr algn="just">
              <a:spcBef>
                <a:spcPct val="50000"/>
              </a:spcBef>
            </a:pPr>
            <a:r>
              <a:rPr lang="en-US" altLang="zh-CN" sz="2200" b="1" dirty="0" smtClean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            =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en-US" altLang="zh-CN" sz="22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en-US" altLang="zh-CN" sz="22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kB(T</a:t>
            </a:r>
            <a:r>
              <a:rPr lang="en-US" altLang="zh-CN" sz="2200" b="1" baseline="-25000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</a:t>
            </a:r>
            <a:r>
              <a:rPr lang="en-US" altLang="zh-CN" sz="22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2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e1</a:t>
            </a:r>
            <a:r>
              <a:rPr lang="en-US" altLang="zh-CN" sz="22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+T</a:t>
            </a:r>
            <a:r>
              <a:rPr lang="en-US" altLang="zh-CN" sz="22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e2</a:t>
            </a:r>
            <a:r>
              <a:rPr lang="en-US" altLang="zh-CN" sz="2200" b="1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/G</a:t>
            </a:r>
            <a:r>
              <a:rPr lang="en-US" altLang="zh-CN" sz="2200" b="1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200" b="1" dirty="0">
                <a:solidFill>
                  <a:srgbClr val="FF0000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22429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B5004-D403-40AD-A96A-3F589E61292D}" type="slidenum">
              <a:rPr lang="en-US" altLang="zh-CN" smtClean="0"/>
              <a:pPr/>
              <a:t>41</a:t>
            </a:fld>
            <a:endParaRPr lang="en-US" altLang="zh-CN"/>
          </a:p>
        </p:txBody>
      </p:sp>
      <p:sp>
        <p:nvSpPr>
          <p:cNvPr id="3" name="矩形 2"/>
          <p:cNvSpPr>
            <a:spLocks noChangeArrowheads="1"/>
          </p:cNvSpPr>
          <p:nvPr/>
        </p:nvSpPr>
        <p:spPr bwMode="auto">
          <a:xfrm>
            <a:off x="762000" y="533400"/>
            <a:ext cx="72390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可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得两级级联系统的等效噪声温度为：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4" name="Object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4802289"/>
              </p:ext>
            </p:extLst>
          </p:nvPr>
        </p:nvGraphicFramePr>
        <p:xfrm>
          <a:off x="3469615" y="1169745"/>
          <a:ext cx="1682750" cy="804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87" name="公式" r:id="rId3" imgW="825500" imgH="393700" progId="Equation.3">
                  <p:embed/>
                </p:oleObj>
              </mc:Choice>
              <mc:Fallback>
                <p:oleObj name="公式" r:id="rId3" imgW="8255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9615" y="1169745"/>
                        <a:ext cx="1682750" cy="804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762000" y="1918306"/>
            <a:ext cx="6675437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spcBef>
                <a:spcPct val="50000"/>
              </a:spcBef>
              <a:buFont typeface="Wingdings" panose="05000000000000000000" pitchFamily="2" charset="2"/>
              <a:buChar char="u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代入噪声系数与等效噪声温度的关系式可得：</a:t>
            </a:r>
            <a:endParaRPr lang="en-US" altLang="zh-CN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1804579"/>
              </p:ext>
            </p:extLst>
          </p:nvPr>
        </p:nvGraphicFramePr>
        <p:xfrm>
          <a:off x="3372643" y="2489958"/>
          <a:ext cx="2017713" cy="804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88" name="公式" r:id="rId5" imgW="990170" imgH="393529" progId="Equation.3">
                  <p:embed/>
                </p:oleObj>
              </mc:Choice>
              <mc:Fallback>
                <p:oleObj name="公式" r:id="rId5" imgW="990170" imgH="393529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2643" y="2489958"/>
                        <a:ext cx="2017713" cy="804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780861" y="3297861"/>
            <a:ext cx="7543800" cy="609600"/>
          </a:xfrm>
          <a:prstGeom prst="rect">
            <a:avLst/>
          </a:prstGeom>
        </p:spPr>
        <p:txBody>
          <a:bodyPr/>
          <a:lstStyle/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同理可得到多级系统的噪声系数公式：</a:t>
            </a:r>
          </a:p>
        </p:txBody>
      </p:sp>
      <p:sp>
        <p:nvSpPr>
          <p:cNvPr id="8" name="Rectangle 9"/>
          <p:cNvSpPr>
            <a:spLocks noChangeArrowheads="1"/>
          </p:cNvSpPr>
          <p:nvPr/>
        </p:nvSpPr>
        <p:spPr bwMode="auto">
          <a:xfrm>
            <a:off x="0" y="5269558"/>
            <a:ext cx="1841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b="1"/>
          </a:p>
        </p:txBody>
      </p:sp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96704550"/>
              </p:ext>
            </p:extLst>
          </p:nvPr>
        </p:nvGraphicFramePr>
        <p:xfrm>
          <a:off x="1363796" y="3904922"/>
          <a:ext cx="5894387" cy="1138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9489" name="公式" r:id="rId7" imgW="2247900" imgH="431800" progId="Equation.3">
                  <p:embed/>
                </p:oleObj>
              </mc:Choice>
              <mc:Fallback>
                <p:oleObj name="公式" r:id="rId7" imgW="22479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63796" y="3904922"/>
                        <a:ext cx="5894387" cy="1138238"/>
                      </a:xfrm>
                      <a:prstGeom prst="rect">
                        <a:avLst/>
                      </a:prstGeom>
                      <a:solidFill>
                        <a:schemeClr val="accent1"/>
                      </a:solidFill>
                      <a:ln>
                        <a:solidFill>
                          <a:schemeClr val="accent1"/>
                        </a:solidFill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矩形 9"/>
          <p:cNvSpPr/>
          <p:nvPr/>
        </p:nvSpPr>
        <p:spPr>
          <a:xfrm>
            <a:off x="762000" y="5263338"/>
            <a:ext cx="7924800" cy="10895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90000"/>
              </a:lnSpc>
              <a:spcBef>
                <a:spcPct val="20000"/>
              </a:spcBef>
              <a:buFont typeface="Wingdings" panose="05000000000000000000" pitchFamily="2" charset="2"/>
              <a:buChar char="u"/>
              <a:defRPr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为了降低多级电压总噪声系数，往往要尽量降低第一级甚至第二级的噪声系数。这就是接收机的第一级或第二级电路必须采用低噪声放大器的原因。</a:t>
            </a:r>
          </a:p>
        </p:txBody>
      </p:sp>
    </p:spTree>
    <p:extLst>
      <p:ext uri="{BB962C8B-B14F-4D97-AF65-F5344CB8AC3E}">
        <p14:creationId xmlns:p14="http://schemas.microsoft.com/office/powerpoint/2010/main" val="3215276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CF81DBC3-C882-40BC-A0E1-E845504B838C}" type="slidenum">
              <a:rPr lang="en-US" altLang="zh-CN" b="1"/>
              <a:pPr eaLnBrk="1" hangingPunct="1"/>
              <a:t>42</a:t>
            </a:fld>
            <a:endParaRPr lang="en-US" altLang="zh-CN" b="1"/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457200" y="122238"/>
            <a:ext cx="7543800" cy="1295400"/>
          </a:xfrm>
          <a:prstGeom prst="rect">
            <a:avLst/>
          </a:prstGeom>
        </p:spPr>
        <p:txBody>
          <a:bodyPr/>
          <a:lstStyle/>
          <a:p>
            <a:pPr algn="ctr" eaLnBrk="0" hangingPunct="0">
              <a:defRPr/>
            </a:pPr>
            <a:r>
              <a:rPr lang="zh-CN" altLang="en-US" sz="4000" b="1" dirty="0">
                <a:solidFill>
                  <a:srgbClr val="38185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例题</a:t>
            </a:r>
          </a:p>
        </p:txBody>
      </p:sp>
      <p:sp>
        <p:nvSpPr>
          <p:cNvPr id="4" name="Rectangle 5"/>
          <p:cNvSpPr txBox="1">
            <a:spLocks noChangeArrowheads="1"/>
          </p:cNvSpPr>
          <p:nvPr/>
        </p:nvSpPr>
        <p:spPr>
          <a:xfrm>
            <a:off x="451338" y="2532185"/>
            <a:ext cx="8387862" cy="3962400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4000"/>
              </a:lnSpc>
              <a:spcBef>
                <a:spcPct val="20000"/>
              </a:spcBef>
              <a:defRPr/>
            </a:pPr>
            <a:r>
              <a:rPr lang="zh-CN" altLang="en-US" sz="2400" b="1" kern="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某</a:t>
            </a:r>
            <a:r>
              <a:rPr lang="zh-CN" altLang="en-US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接收机高放功率增益</a:t>
            </a:r>
            <a:r>
              <a:rPr lang="en-US" altLang="zh-CN" sz="2400" b="1" i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en-US" altLang="zh-CN" sz="2400" b="1" kern="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=17dB</a:t>
            </a:r>
            <a:r>
              <a:rPr lang="zh-CN" altLang="en-US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，混频器功率增益</a:t>
            </a:r>
            <a:r>
              <a:rPr lang="en-US" altLang="zh-CN" sz="2400" b="1" i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en-US" altLang="zh-CN" sz="2400" b="1" kern="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 </a:t>
            </a:r>
            <a:r>
              <a:rPr lang="en-US" altLang="zh-CN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 -7dB</a:t>
            </a:r>
            <a:r>
              <a:rPr lang="zh-CN" altLang="en-US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，混频器和中频放大器的噪声系数分别为</a:t>
            </a:r>
            <a:r>
              <a:rPr lang="en-US" altLang="zh-CN" sz="2400" b="1" i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400" b="1" kern="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F2 </a:t>
            </a:r>
            <a:r>
              <a:rPr lang="en-US" altLang="zh-CN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 5dB</a:t>
            </a:r>
            <a:r>
              <a:rPr lang="zh-CN" altLang="en-US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和</a:t>
            </a:r>
            <a:r>
              <a:rPr lang="en-US" altLang="zh-CN" sz="2400" b="1" i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400" b="1" kern="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F3 </a:t>
            </a:r>
            <a:r>
              <a:rPr lang="en-US" altLang="zh-CN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 6dB</a:t>
            </a:r>
            <a:r>
              <a:rPr lang="zh-CN" altLang="en-US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。若要求加入高放后，接收通道总的噪声系数降低到加入前的</a:t>
            </a:r>
            <a:r>
              <a:rPr lang="en-US" altLang="zh-CN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0.1</a:t>
            </a:r>
            <a:r>
              <a:rPr lang="zh-CN" altLang="en-US" sz="24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倍。求高放级的噪声系数</a:t>
            </a:r>
            <a:r>
              <a:rPr lang="en-US" altLang="zh-CN" sz="2400" b="1" i="1" kern="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400" b="1" kern="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F1</a:t>
            </a:r>
            <a:r>
              <a:rPr lang="zh-CN" altLang="en-US" sz="2400" b="1" kern="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sz="2400" b="1" kern="0" baseline="-25000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342900" indent="-342900">
              <a:lnSpc>
                <a:spcPts val="4000"/>
              </a:lnSpc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zh-CN" altLang="en-US" sz="26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解：根据公式</a:t>
            </a:r>
            <a:r>
              <a:rPr lang="en-US" altLang="zh-CN" sz="26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600" b="1" kern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6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=10lg</a:t>
            </a:r>
            <a:r>
              <a:rPr lang="en-US" altLang="zh-CN" sz="26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zh-CN" altLang="en-US" sz="26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，将噪声系数转换为噪声因数。</a:t>
            </a:r>
          </a:p>
          <a:p>
            <a:pPr marL="342900" indent="-342900" algn="ctr">
              <a:lnSpc>
                <a:spcPts val="4000"/>
              </a:lnSpc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en-US" altLang="zh-CN" sz="26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600" b="1" kern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sz="26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=3.16</a:t>
            </a:r>
            <a:r>
              <a:rPr lang="zh-CN" altLang="en-US" sz="26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6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600" b="1" kern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en-US" altLang="zh-CN" sz="26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=3.98</a:t>
            </a:r>
            <a:r>
              <a:rPr lang="zh-CN" altLang="en-US" sz="26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6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en-US" altLang="zh-CN" sz="2600" b="1" kern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6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=50.12</a:t>
            </a:r>
            <a:r>
              <a:rPr lang="zh-CN" altLang="en-US" sz="26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6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en-US" altLang="zh-CN" sz="2600" b="1" kern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sz="26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=0.2</a:t>
            </a:r>
          </a:p>
        </p:txBody>
      </p:sp>
      <p:pic>
        <p:nvPicPr>
          <p:cNvPr id="30725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914400"/>
            <a:ext cx="3836377" cy="1466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70922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248400"/>
            <a:ext cx="21336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fld id="{2F80B1C0-9322-49CB-A78D-DCE3F2DC320C}" type="slidenum">
              <a:rPr lang="en-US" altLang="zh-CN" sz="2800"/>
              <a:pPr eaLnBrk="1" hangingPunct="1"/>
              <a:t>43</a:t>
            </a:fld>
            <a:endParaRPr lang="en-US" altLang="zh-CN" sz="2800"/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81000" y="685800"/>
            <a:ext cx="8534400" cy="5791200"/>
          </a:xfrm>
          <a:prstGeom prst="rect">
            <a:avLst/>
          </a:prstGeom>
        </p:spPr>
        <p:txBody>
          <a:bodyPr/>
          <a:lstStyle/>
          <a:p>
            <a:pPr marL="342900" indent="-360000">
              <a:lnSpc>
                <a:spcPct val="140000"/>
              </a:lnSpc>
              <a:spcBef>
                <a:spcPct val="20000"/>
              </a:spcBef>
              <a:buFontTx/>
              <a:buChar char="•"/>
              <a:defRPr/>
            </a:pPr>
            <a:r>
              <a:rPr lang="zh-CN" altLang="en-US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假设未加入高放，根据级联系统的噪声公式可得后两级的通道噪声因数为</a:t>
            </a:r>
          </a:p>
          <a:p>
            <a:pPr marL="342900" indent="-360000" algn="ctr">
              <a:lnSpc>
                <a:spcPct val="140000"/>
              </a:lnSpc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F’</a:t>
            </a: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</a:t>
            </a: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800" b="1" kern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+(</a:t>
            </a: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800" b="1" i="1" kern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-1)/</a:t>
            </a: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en-US" altLang="zh-CN" sz="2800" b="1" kern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=3.16+(3.98-1)/0.2=18.06</a:t>
            </a:r>
          </a:p>
          <a:p>
            <a:pPr marL="342900" indent="-360000">
              <a:lnSpc>
                <a:spcPct val="140000"/>
              </a:lnSpc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</a:t>
            </a:r>
            <a:r>
              <a:rPr lang="zh-CN" altLang="en-US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加入高放后的系统噪声因数为</a:t>
            </a: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=0.1</a:t>
            </a: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’=1.806</a:t>
            </a:r>
            <a:r>
              <a:rPr lang="zh-CN" altLang="en-US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，将结果带入多级系统的级联公式可得</a:t>
            </a:r>
          </a:p>
          <a:p>
            <a:pPr marL="342900" indent="-360000">
              <a:lnSpc>
                <a:spcPct val="140000"/>
              </a:lnSpc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</a:t>
            </a: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800" b="1" kern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+(</a:t>
            </a: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800" b="1" kern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-1)/</a:t>
            </a: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en-US" altLang="zh-CN" sz="2800" b="1" kern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+(</a:t>
            </a: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800" b="1" kern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3</a:t>
            </a: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-1)/(</a:t>
            </a: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en-US" altLang="zh-CN" sz="2800" b="1" kern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</a:t>
            </a:r>
            <a:r>
              <a:rPr lang="en-US" altLang="zh-CN" sz="2800" b="1" kern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</a:t>
            </a: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)=</a:t>
            </a: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800" b="1" kern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+0.34=1.806</a:t>
            </a:r>
          </a:p>
          <a:p>
            <a:pPr marL="342900" indent="-360000">
              <a:lnSpc>
                <a:spcPct val="140000"/>
              </a:lnSpc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zh-CN" altLang="en-US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可以求出</a:t>
            </a: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800" b="1" kern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</a:t>
            </a: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-0.34=1.466</a:t>
            </a:r>
          </a:p>
          <a:p>
            <a:pPr marL="342900" indent="-360000">
              <a:lnSpc>
                <a:spcPct val="140000"/>
              </a:lnSpc>
              <a:spcBef>
                <a:spcPct val="20000"/>
              </a:spcBef>
              <a:buFont typeface="Wingdings" pitchFamily="2" charset="2"/>
              <a:buNone/>
              <a:defRPr/>
            </a:pPr>
            <a:r>
              <a:rPr lang="zh-CN" altLang="en-US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则高放的噪声系数</a:t>
            </a: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800" b="1" kern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F1</a:t>
            </a:r>
            <a:r>
              <a:rPr lang="zh-CN" altLang="en-US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800" b="1" kern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F1</a:t>
            </a: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=10lg</a:t>
            </a: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800" b="1" kern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=1.66(dB)</a:t>
            </a:r>
          </a:p>
        </p:txBody>
      </p:sp>
    </p:spTree>
    <p:extLst>
      <p:ext uri="{BB962C8B-B14F-4D97-AF65-F5344CB8AC3E}">
        <p14:creationId xmlns:p14="http://schemas.microsoft.com/office/powerpoint/2010/main" val="2489349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3" name="Rectangle 3"/>
          <p:cNvSpPr>
            <a:spLocks noChangeArrowheads="1"/>
          </p:cNvSpPr>
          <p:nvPr/>
        </p:nvSpPr>
        <p:spPr bwMode="auto">
          <a:xfrm>
            <a:off x="609600" y="304800"/>
            <a:ext cx="8458200" cy="22463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例：</a:t>
            </a:r>
            <a:r>
              <a:rPr lang="zh-CN" altLang="zh-CN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某</a:t>
            </a:r>
            <a:r>
              <a:rPr lang="zh-CN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接收机的结构框图如下图所示，若从接收天线进来的噪声输入功率</a:t>
            </a:r>
            <a:r>
              <a:rPr lang="zh-CN" altLang="zh-CN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</a:t>
            </a:r>
            <a:r>
              <a:rPr lang="en-US" altLang="zh-CN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800" b="1" baseline="-25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</a:t>
            </a:r>
            <a:r>
              <a:rPr lang="en-US" altLang="zh-CN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</a:t>
            </a:r>
            <a:r>
              <a:rPr lang="en-US" altLang="zh-CN" sz="2800" b="1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kT</a:t>
            </a:r>
            <a:r>
              <a:rPr lang="en-US" altLang="zh-CN" sz="2800" b="1" baseline="-250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800" b="1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zh-CN" altLang="en-US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，其中</a:t>
            </a:r>
            <a:r>
              <a:rPr lang="en-US" altLang="zh-CN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800" b="1" baseline="-25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=15K</a:t>
            </a:r>
            <a:r>
              <a:rPr lang="zh-CN" altLang="en-US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，环境温度</a:t>
            </a:r>
            <a:r>
              <a:rPr lang="zh-CN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为290</a:t>
            </a:r>
            <a:r>
              <a:rPr lang="zh-CN" altLang="zh-CN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K</a:t>
            </a:r>
            <a:r>
              <a:rPr lang="zh-CN" altLang="en-US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中频带宽为10MHz</a:t>
            </a:r>
            <a:r>
              <a:rPr lang="zh-CN" altLang="zh-CN" sz="28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r>
              <a:rPr lang="zh-CN" altLang="zh-CN" sz="28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求接收机总的噪声系数、总的等效噪声温度和输出噪声功率。 </a:t>
            </a:r>
          </a:p>
        </p:txBody>
      </p:sp>
      <p:pic>
        <p:nvPicPr>
          <p:cNvPr id="61449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2819400"/>
            <a:ext cx="5316633" cy="2215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162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73" name="Rectangle 9"/>
          <p:cNvSpPr>
            <a:spLocks noChangeArrowheads="1"/>
          </p:cNvSpPr>
          <p:nvPr/>
        </p:nvSpPr>
        <p:spPr bwMode="auto">
          <a:xfrm>
            <a:off x="0" y="1873250"/>
            <a:ext cx="2984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zh-CN" sz="1200" b="0">
                <a:ea typeface="宋体" panose="02010600030101010101" pitchFamily="2" charset="-122"/>
              </a:rPr>
              <a:t>   </a:t>
            </a:r>
            <a:endParaRPr lang="zh-CN" altLang="zh-CN" sz="2400" b="0">
              <a:ea typeface="宋体" panose="02010600030101010101" pitchFamily="2" charset="-122"/>
            </a:endParaRPr>
          </a:p>
        </p:txBody>
      </p:sp>
      <p:sp>
        <p:nvSpPr>
          <p:cNvPr id="62474" name="Rectangle 10"/>
          <p:cNvSpPr>
            <a:spLocks noChangeArrowheads="1"/>
          </p:cNvSpPr>
          <p:nvPr/>
        </p:nvSpPr>
        <p:spPr bwMode="auto">
          <a:xfrm>
            <a:off x="0" y="2376488"/>
            <a:ext cx="336550" cy="274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zh-CN" sz="1200" b="0">
                <a:ea typeface="宋体" panose="02010600030101010101" pitchFamily="2" charset="-122"/>
              </a:rPr>
              <a:t>    </a:t>
            </a:r>
            <a:endParaRPr lang="zh-CN" altLang="zh-CN" sz="2400" b="0">
              <a:ea typeface="宋体" panose="02010600030101010101" pitchFamily="2" charset="-122"/>
            </a:endParaRPr>
          </a:p>
        </p:txBody>
      </p:sp>
      <p:sp>
        <p:nvSpPr>
          <p:cNvPr id="62475" name="Rectangle 11"/>
          <p:cNvSpPr>
            <a:spLocks noChangeArrowheads="1"/>
          </p:cNvSpPr>
          <p:nvPr/>
        </p:nvSpPr>
        <p:spPr bwMode="auto">
          <a:xfrm>
            <a:off x="0" y="3108325"/>
            <a:ext cx="2984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zh-CN" sz="1200" b="0">
                <a:ea typeface="宋体" panose="02010600030101010101" pitchFamily="2" charset="-122"/>
              </a:rPr>
              <a:t>   </a:t>
            </a:r>
            <a:endParaRPr lang="zh-CN" altLang="zh-CN" sz="2400" b="0">
              <a:ea typeface="宋体" panose="02010600030101010101" pitchFamily="2" charset="-122"/>
            </a:endParaRPr>
          </a:p>
        </p:txBody>
      </p:sp>
      <p:sp>
        <p:nvSpPr>
          <p:cNvPr id="62476" name="Rectangle 12"/>
          <p:cNvSpPr>
            <a:spLocks noChangeArrowheads="1"/>
          </p:cNvSpPr>
          <p:nvPr/>
        </p:nvSpPr>
        <p:spPr bwMode="auto">
          <a:xfrm>
            <a:off x="2124075" y="3632200"/>
            <a:ext cx="4127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zh-CN" sz="1200" b="0">
                <a:ea typeface="宋体" panose="02010600030101010101" pitchFamily="2" charset="-122"/>
              </a:rPr>
              <a:t>      </a:t>
            </a:r>
            <a:endParaRPr lang="zh-CN" altLang="zh-CN" sz="2400" b="0">
              <a:ea typeface="宋体" panose="02010600030101010101" pitchFamily="2" charset="-122"/>
            </a:endParaRPr>
          </a:p>
        </p:txBody>
      </p:sp>
      <p:sp>
        <p:nvSpPr>
          <p:cNvPr id="62477" name="Rectangle 13"/>
          <p:cNvSpPr>
            <a:spLocks noChangeArrowheads="1"/>
          </p:cNvSpPr>
          <p:nvPr/>
        </p:nvSpPr>
        <p:spPr bwMode="auto">
          <a:xfrm>
            <a:off x="679938" y="2037572"/>
            <a:ext cx="6991016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zh-CN" sz="2400" b="1" dirty="0"/>
              <a:t>用多级噪声系数的计算公式得接收机总的噪声系数</a:t>
            </a:r>
          </a:p>
        </p:txBody>
      </p:sp>
      <p:sp>
        <p:nvSpPr>
          <p:cNvPr id="62478" name="Rectangle 14"/>
          <p:cNvSpPr>
            <a:spLocks noChangeArrowheads="1"/>
          </p:cNvSpPr>
          <p:nvPr/>
        </p:nvSpPr>
        <p:spPr bwMode="auto">
          <a:xfrm>
            <a:off x="306388" y="304800"/>
            <a:ext cx="3445174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2800" dirty="0">
                <a:solidFill>
                  <a:srgbClr val="0000FF"/>
                </a:solidFill>
              </a:rPr>
              <a:t>解：</a:t>
            </a:r>
            <a:r>
              <a:rPr lang="zh-CN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将dB转换为线性值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85800" y="916931"/>
            <a:ext cx="2470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400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=10dB=10</a:t>
            </a:r>
            <a:endParaRPr lang="zh-CN" altLang="en-US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155951" y="933450"/>
            <a:ext cx="2787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400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=-L</a:t>
            </a:r>
            <a:r>
              <a:rPr lang="en-US" altLang="zh-CN" sz="2400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=-1dB=0.79</a:t>
            </a:r>
            <a:endParaRPr lang="zh-CN" altLang="en-US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248400" y="899346"/>
            <a:ext cx="2667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400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=-L</a:t>
            </a:r>
            <a:r>
              <a:rPr lang="en-US" altLang="zh-CN" sz="2400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=-3dB=0.5</a:t>
            </a:r>
            <a:endParaRPr lang="zh-CN" altLang="en-US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79938" y="1471485"/>
            <a:ext cx="2470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=2dB=1.58</a:t>
            </a:r>
            <a:endParaRPr lang="zh-CN" altLang="en-US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052763" y="1524910"/>
            <a:ext cx="27876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=L</a:t>
            </a:r>
            <a:r>
              <a:rPr lang="en-US" altLang="zh-CN" sz="2400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=1dB=1.26</a:t>
            </a:r>
            <a:endParaRPr lang="zh-CN" altLang="en-US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172200" y="1488060"/>
            <a:ext cx="2470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b="1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altLang="zh-CN" sz="2400" b="1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=4dB=2.51</a:t>
            </a:r>
            <a:endParaRPr lang="zh-CN" altLang="en-US" sz="2400" b="1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3468888"/>
              </p:ext>
            </p:extLst>
          </p:nvPr>
        </p:nvGraphicFramePr>
        <p:xfrm>
          <a:off x="1004393" y="2636546"/>
          <a:ext cx="5494337" cy="695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62" name="公式" r:id="rId3" imgW="3416040" imgH="431640" progId="Equation.3">
                  <p:embed/>
                </p:oleObj>
              </mc:Choice>
              <mc:Fallback>
                <p:oleObj name="公式" r:id="rId3" imgW="3416040" imgH="431640" progId="Equation.3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04393" y="2636546"/>
                        <a:ext cx="5494337" cy="695325"/>
                      </a:xfrm>
                      <a:prstGeom prst="rect">
                        <a:avLst/>
                      </a:prstGeom>
                      <a:solidFill>
                        <a:schemeClr val="accent5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Rectangle 5"/>
          <p:cNvSpPr>
            <a:spLocks noChangeArrowheads="1"/>
          </p:cNvSpPr>
          <p:nvPr/>
        </p:nvSpPr>
        <p:spPr bwMode="auto">
          <a:xfrm>
            <a:off x="605378" y="3421696"/>
            <a:ext cx="3756025" cy="519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zh-CN" sz="2800" b="1" dirty="0"/>
              <a:t>则总的等效噪声温度为</a:t>
            </a:r>
          </a:p>
        </p:txBody>
      </p:sp>
      <p:sp>
        <p:nvSpPr>
          <p:cNvPr id="23" name="Rectangle 6"/>
          <p:cNvSpPr>
            <a:spLocks noChangeArrowheads="1"/>
          </p:cNvSpPr>
          <p:nvPr/>
        </p:nvSpPr>
        <p:spPr bwMode="auto">
          <a:xfrm>
            <a:off x="679938" y="4634626"/>
            <a:ext cx="2684463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r>
              <a:rPr lang="zh-CN" altLang="zh-CN" sz="2800" b="1" dirty="0"/>
              <a:t>输出噪声功率</a:t>
            </a:r>
            <a:r>
              <a:rPr lang="zh-CN" altLang="zh-CN" sz="2800" b="1" dirty="0" smtClean="0"/>
              <a:t>为</a:t>
            </a:r>
            <a:endParaRPr lang="zh-CN" altLang="zh-CN" sz="2800" b="1" dirty="0"/>
          </a:p>
        </p:txBody>
      </p:sp>
      <p:sp>
        <p:nvSpPr>
          <p:cNvPr id="24" name="文本框 23"/>
          <p:cNvSpPr txBox="1"/>
          <p:nvPr/>
        </p:nvSpPr>
        <p:spPr>
          <a:xfrm>
            <a:off x="1501776" y="4074384"/>
            <a:ext cx="6096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b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=(F-1)T</a:t>
            </a:r>
            <a:r>
              <a:rPr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=(1.8-1)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×290=232K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599516" y="5291773"/>
            <a:ext cx="8315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400" b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=k(</a:t>
            </a:r>
            <a:r>
              <a:rPr lang="en-US" altLang="zh-CN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b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+T</a:t>
            </a:r>
            <a:r>
              <a:rPr lang="en-US" altLang="zh-CN" sz="2400" b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)BG=1.38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×10</a:t>
            </a:r>
            <a:r>
              <a:rPr lang="en-US" altLang="zh-CN" sz="2400" b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-23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×(15+232) ×10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×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zh-CN" sz="2400" b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× 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3.95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914400" y="5876454"/>
            <a:ext cx="929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=1.35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×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zh-CN" sz="2400" b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-13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W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5243445"/>
              </p:ext>
            </p:extLst>
          </p:nvPr>
        </p:nvGraphicFramePr>
        <p:xfrm>
          <a:off x="7086600" y="2834389"/>
          <a:ext cx="1347788" cy="287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463" name="公式" r:id="rId5" imgW="838080" imgH="177480" progId="Equation.3">
                  <p:embed/>
                </p:oleObj>
              </mc:Choice>
              <mc:Fallback>
                <p:oleObj name="公式" r:id="rId5" imgW="838080" imgH="177480" progId="Equation.3">
                  <p:embed/>
                  <p:pic>
                    <p:nvPicPr>
                      <p:cNvPr id="21" name="对象 2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7086600" y="2834389"/>
                        <a:ext cx="1347788" cy="287337"/>
                      </a:xfrm>
                      <a:prstGeom prst="rect">
                        <a:avLst/>
                      </a:prstGeom>
                      <a:solidFill>
                        <a:schemeClr val="accent5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39876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4000" b="1" kern="1200" dirty="0">
                <a:solidFill>
                  <a:srgbClr val="5525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接收灵敏度</a:t>
            </a:r>
          </a:p>
        </p:txBody>
      </p:sp>
      <p:sp>
        <p:nvSpPr>
          <p:cNvPr id="3" name="Rectangle 7"/>
          <p:cNvSpPr>
            <a:spLocks noChangeArrowheads="1"/>
          </p:cNvSpPr>
          <p:nvPr/>
        </p:nvSpPr>
        <p:spPr bwMode="auto">
          <a:xfrm>
            <a:off x="406400" y="1583502"/>
            <a:ext cx="8280400" cy="368306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marL="0" indent="0" algn="just" eaLnBrk="1" hangingPunct="1">
              <a:lnSpc>
                <a:spcPts val="4000"/>
              </a:lnSpc>
            </a:pPr>
            <a:r>
              <a:rPr lang="zh-CN" altLang="en-US" sz="2800" b="1" dirty="0" smtClean="0">
                <a:solidFill>
                  <a:srgbClr val="0000FF"/>
                </a:solidFill>
                <a:cs typeface="Times New Roman" panose="02020603050405020304" pitchFamily="18" charset="0"/>
              </a:rPr>
              <a:t>接收</a:t>
            </a:r>
            <a:r>
              <a:rPr lang="zh-CN" altLang="en-US" sz="2800" b="1" dirty="0">
                <a:solidFill>
                  <a:srgbClr val="0000FF"/>
                </a:solidFill>
                <a:cs typeface="Times New Roman" panose="02020603050405020304" pitchFamily="18" charset="0"/>
              </a:rPr>
              <a:t>灵敏度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b="1" baseline="-25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dBm</a:t>
            </a:r>
            <a:r>
              <a:rPr lang="en-US" altLang="zh-CN" sz="2800" b="1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8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zh-CN" altLang="en-US" sz="2800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在</a:t>
            </a:r>
            <a:r>
              <a:rPr lang="zh-CN" altLang="en-US" sz="2800" b="1" dirty="0">
                <a:solidFill>
                  <a:srgbClr val="000000"/>
                </a:solidFill>
                <a:cs typeface="Times New Roman" panose="02020603050405020304" pitchFamily="18" charset="0"/>
              </a:rPr>
              <a:t>保证</a:t>
            </a:r>
            <a:r>
              <a:rPr lang="zh-CN" altLang="en-US" sz="2800" b="1" dirty="0">
                <a:solidFill>
                  <a:srgbClr val="0000FF"/>
                </a:solidFill>
                <a:cs typeface="Times New Roman" panose="02020603050405020304" pitchFamily="18" charset="0"/>
              </a:rPr>
              <a:t>必要的输出信噪比</a:t>
            </a:r>
            <a:r>
              <a:rPr lang="zh-CN" altLang="en-US" sz="2800" b="1" dirty="0">
                <a:solidFill>
                  <a:srgbClr val="000000"/>
                </a:solidFill>
                <a:cs typeface="Times New Roman" panose="02020603050405020304" pitchFamily="18" charset="0"/>
              </a:rPr>
              <a:t>条件下，接收机输入端所需的最小有用信号电平。</a:t>
            </a:r>
          </a:p>
          <a:p>
            <a:pPr marL="0" indent="0" algn="just" eaLnBrk="1" hangingPunct="1">
              <a:lnSpc>
                <a:spcPts val="4000"/>
              </a:lnSpc>
            </a:pPr>
            <a:endParaRPr lang="en-US" altLang="zh-CN" sz="2800" b="1" dirty="0" smtClean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marL="0" indent="0" algn="just" eaLnBrk="1" hangingPunct="1">
              <a:lnSpc>
                <a:spcPts val="4000"/>
              </a:lnSpc>
            </a:pPr>
            <a:r>
              <a:rPr lang="zh-CN" altLang="en-US" sz="2800" b="1" dirty="0" smtClean="0">
                <a:solidFill>
                  <a:srgbClr val="000000"/>
                </a:solidFill>
                <a:cs typeface="Times New Roman" panose="02020603050405020304" pitchFamily="18" charset="0"/>
              </a:rPr>
              <a:t>设</a:t>
            </a:r>
            <a:r>
              <a:rPr lang="zh-CN" altLang="en-US" sz="2800" b="1" dirty="0">
                <a:solidFill>
                  <a:srgbClr val="000000"/>
                </a:solidFill>
                <a:cs typeface="Times New Roman" panose="02020603050405020304" pitchFamily="18" charset="0"/>
              </a:rPr>
              <a:t>接收机天线等效噪声温度为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800" b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sz="2800" b="1" dirty="0">
                <a:solidFill>
                  <a:srgbClr val="000000"/>
                </a:solidFill>
                <a:cs typeface="Times New Roman" panose="02020603050405020304" pitchFamily="18" charset="0"/>
              </a:rPr>
              <a:t>，接收机噪声系数为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zh-CN" altLang="en-US" sz="2800" b="1" dirty="0">
                <a:solidFill>
                  <a:srgbClr val="000000"/>
                </a:solidFill>
                <a:cs typeface="Times New Roman" panose="02020603050405020304" pitchFamily="18" charset="0"/>
              </a:rPr>
              <a:t>，增益为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800" b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800" b="1" dirty="0">
                <a:solidFill>
                  <a:srgbClr val="000000"/>
                </a:solidFill>
                <a:cs typeface="Times New Roman" panose="02020603050405020304" pitchFamily="18" charset="0"/>
              </a:rPr>
              <a:t>，带宽为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zh-CN" altLang="en-US" sz="2800" b="1" dirty="0">
                <a:solidFill>
                  <a:srgbClr val="000000"/>
                </a:solidFill>
                <a:cs typeface="Times New Roman" panose="02020603050405020304" pitchFamily="18" charset="0"/>
              </a:rPr>
              <a:t>，可检测的最低输入功率电平为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b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in, min</a:t>
            </a:r>
            <a:r>
              <a:rPr lang="zh-CN" altLang="en-US" sz="2800" b="1" dirty="0">
                <a:solidFill>
                  <a:srgbClr val="000000"/>
                </a:solidFill>
                <a:cs typeface="Times New Roman" panose="02020603050405020304" pitchFamily="18" charset="0"/>
              </a:rPr>
              <a:t>，则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b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in, min</a:t>
            </a:r>
            <a:r>
              <a:rPr lang="en-US" altLang="zh-CN" sz="2800" b="1" dirty="0">
                <a:solidFill>
                  <a:srgbClr val="000000"/>
                </a:solidFill>
                <a:cs typeface="Times New Roman" panose="02020603050405020304" pitchFamily="18" charset="0"/>
              </a:rPr>
              <a:t>=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b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o, min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800" b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800" b="1" dirty="0">
                <a:solidFill>
                  <a:srgbClr val="000000"/>
                </a:solidFill>
                <a:cs typeface="Times New Roman" panose="02020603050405020304" pitchFamily="18" charset="0"/>
              </a:rPr>
              <a:t>，其中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b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o, min</a:t>
            </a:r>
            <a:r>
              <a:rPr lang="zh-CN" altLang="en-US" sz="2800" b="1" dirty="0">
                <a:solidFill>
                  <a:srgbClr val="000000"/>
                </a:solidFill>
                <a:cs typeface="Times New Roman" panose="02020603050405020304" pitchFamily="18" charset="0"/>
              </a:rPr>
              <a:t>为此时信号经接收机放大后对应的最低输出电平。</a:t>
            </a:r>
          </a:p>
        </p:txBody>
      </p:sp>
    </p:spTree>
    <p:extLst>
      <p:ext uri="{BB962C8B-B14F-4D97-AF65-F5344CB8AC3E}">
        <p14:creationId xmlns:p14="http://schemas.microsoft.com/office/powerpoint/2010/main" val="2021147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4000" b="1" kern="1200" dirty="0">
                <a:solidFill>
                  <a:srgbClr val="5525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接收灵敏度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059597"/>
              </p:ext>
            </p:extLst>
          </p:nvPr>
        </p:nvGraphicFramePr>
        <p:xfrm>
          <a:off x="2286000" y="1371600"/>
          <a:ext cx="4557713" cy="1033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79" name="公式" r:id="rId3" imgW="2120760" imgH="482400" progId="Equation.3">
                  <p:embed/>
                </p:oleObj>
              </mc:Choice>
              <mc:Fallback>
                <p:oleObj name="公式" r:id="rId3" imgW="2120760" imgH="482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1371600"/>
                        <a:ext cx="4557713" cy="1033463"/>
                      </a:xfrm>
                      <a:prstGeom prst="rect">
                        <a:avLst/>
                      </a:prstGeom>
                      <a:solidFill>
                        <a:schemeClr val="accent5"/>
                      </a:solidFill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矩形 3"/>
          <p:cNvSpPr>
            <a:spLocks noChangeArrowheads="1"/>
          </p:cNvSpPr>
          <p:nvPr/>
        </p:nvSpPr>
        <p:spPr bwMode="auto">
          <a:xfrm>
            <a:off x="533400" y="2514600"/>
            <a:ext cx="8077200" cy="40421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457200" indent="-4572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ts val="4400"/>
              </a:lnSpc>
              <a:buFont typeface="Wingdings" panose="05000000000000000000" pitchFamily="2" charset="2"/>
              <a:buChar char="l"/>
            </a:pP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zh-CN" altLang="en-US" sz="2800" b="1" dirty="0">
                <a:solidFill>
                  <a:srgbClr val="000000"/>
                </a:solidFill>
                <a:cs typeface="Times New Roman" panose="02020603050405020304" pitchFamily="18" charset="0"/>
              </a:rPr>
              <a:t>为接收机的</a:t>
            </a:r>
            <a:r>
              <a:rPr lang="zh-CN" altLang="en-US" sz="2800" b="1" dirty="0">
                <a:solidFill>
                  <a:srgbClr val="0000FF"/>
                </a:solidFill>
                <a:cs typeface="Times New Roman" panose="02020603050405020304" pitchFamily="18" charset="0"/>
              </a:rPr>
              <a:t>总输出噪声功率</a:t>
            </a:r>
            <a:r>
              <a:rPr lang="zh-CN" altLang="en-US" sz="2800" b="1" dirty="0">
                <a:solidFill>
                  <a:srgbClr val="000000"/>
                </a:solidFill>
                <a:cs typeface="Times New Roman" panose="02020603050405020304" pitchFamily="18" charset="0"/>
              </a:rPr>
              <a:t>，为</a:t>
            </a:r>
            <a:r>
              <a:rPr lang="zh-CN" altLang="en-US" sz="2800" b="1" dirty="0">
                <a:solidFill>
                  <a:srgbClr val="0000FF"/>
                </a:solidFill>
                <a:cs typeface="Times New Roman" panose="02020603050405020304" pitchFamily="18" charset="0"/>
              </a:rPr>
              <a:t>天线噪声经放大后的输出与接收机内部噪声的总和。</a:t>
            </a:r>
            <a:endParaRPr lang="en-US" altLang="zh-CN" sz="2800" b="1" dirty="0">
              <a:solidFill>
                <a:srgbClr val="0000FF"/>
              </a:solidFill>
              <a:cs typeface="Times New Roman" panose="02020603050405020304" pitchFamily="18" charset="0"/>
            </a:endParaRPr>
          </a:p>
          <a:p>
            <a:pPr algn="just" eaLnBrk="1" hangingPunct="1">
              <a:lnSpc>
                <a:spcPts val="4400"/>
              </a:lnSpc>
              <a:buFont typeface="Wingdings" panose="05000000000000000000" pitchFamily="2" charset="2"/>
              <a:buChar char="l"/>
            </a:pP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800" b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内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800" b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天线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800" b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+(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-1)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800" b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zh-CN" sz="2800" b="1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BG</a:t>
            </a:r>
            <a:r>
              <a:rPr lang="en-US" altLang="zh-CN" sz="2800" b="1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endParaRPr lang="en-US" altLang="zh-CN" sz="2800" b="1" baseline="-2500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ts val="4400"/>
              </a:lnSpc>
              <a:buFont typeface="Wingdings" panose="05000000000000000000" pitchFamily="2" charset="2"/>
              <a:buChar char="l"/>
            </a:pPr>
            <a:r>
              <a:rPr lang="zh-CN" altLang="en-US" sz="2800" b="1" dirty="0">
                <a:solidFill>
                  <a:srgbClr val="000000"/>
                </a:solidFill>
                <a:cs typeface="Times New Roman" panose="02020603050405020304" pitchFamily="18" charset="0"/>
              </a:rPr>
              <a:t>设</a:t>
            </a:r>
            <a:r>
              <a:rPr lang="zh-CN" altLang="en-US" sz="2800" b="1" dirty="0">
                <a:solidFill>
                  <a:srgbClr val="0000FF"/>
                </a:solidFill>
                <a:cs typeface="Times New Roman" panose="02020603050405020304" pitchFamily="18" charset="0"/>
              </a:rPr>
              <a:t>输出信噪比</a:t>
            </a:r>
            <a:r>
              <a:rPr lang="zh-CN" altLang="en-US" sz="2800" b="1" dirty="0">
                <a:solidFill>
                  <a:srgbClr val="000000"/>
                </a:solidFill>
                <a:cs typeface="Times New Roman" panose="02020603050405020304" pitchFamily="18" charset="0"/>
              </a:rPr>
              <a:t>为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800" b="1" i="1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b="1" baseline="-25000" dirty="0" err="1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o,min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zh-CN" altLang="en-US" sz="2800" b="1" dirty="0">
                <a:solidFill>
                  <a:srgbClr val="000000"/>
                </a:solidFill>
                <a:cs typeface="Times New Roman" panose="02020603050405020304" pitchFamily="18" charset="0"/>
              </a:rPr>
              <a:t>，此时灵敏度为</a:t>
            </a:r>
            <a:endParaRPr lang="en-US" altLang="zh-CN" sz="28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  <a:p>
            <a:pPr algn="just" eaLnBrk="1" hangingPunct="1">
              <a:lnSpc>
                <a:spcPts val="4400"/>
              </a:lnSpc>
              <a:buFont typeface="Wingdings" panose="05000000000000000000" pitchFamily="2" charset="2"/>
              <a:buChar char="l"/>
            </a:pPr>
            <a:r>
              <a:rPr lang="en-US" altLang="zh-CN" sz="2800" b="1" i="1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b="1" baseline="-25000" dirty="0" err="1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in,min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[</a:t>
            </a:r>
            <a:r>
              <a:rPr lang="en-US" altLang="zh-CN" sz="2800" b="1" i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800" b="1" baseline="-2500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+(</a:t>
            </a:r>
            <a:r>
              <a:rPr lang="en-US" altLang="zh-CN" sz="280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-1)</a:t>
            </a:r>
            <a:r>
              <a:rPr lang="en-US" altLang="zh-CN" sz="280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800" b="1" baseline="-25000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2800" b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]</a:t>
            </a:r>
            <a:r>
              <a:rPr lang="en-US" altLang="zh-CN" sz="2800" b="1" i="1" dirty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BD</a:t>
            </a:r>
            <a:endParaRPr lang="en-US" altLang="zh-CN" sz="2800" b="1" i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ts val="4400"/>
              </a:lnSpc>
              <a:buFont typeface="Wingdings" panose="05000000000000000000" pitchFamily="2" charset="2"/>
              <a:buChar char="l"/>
            </a:pP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当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800" b="1" i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800" b="1" baseline="-25000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8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=290K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时，化为</a:t>
            </a:r>
            <a:r>
              <a:rPr lang="en-US" altLang="zh-CN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dB</a:t>
            </a:r>
            <a:r>
              <a:rPr lang="zh-CN" altLang="en-US" sz="2800" b="1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表达式为</a:t>
            </a:r>
            <a:endParaRPr lang="en-US" altLang="zh-CN" sz="2800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ts val="4400"/>
              </a:lnSpc>
              <a:buFont typeface="Wingdings" panose="05000000000000000000" pitchFamily="2" charset="2"/>
              <a:buChar char="l"/>
            </a:pP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800" b="1" baseline="-25000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dBm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=-174dBm+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+10lg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8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800" b="1" i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800" b="1" baseline="-250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(dB)</a:t>
            </a:r>
            <a:endParaRPr lang="en-US" altLang="zh-CN" sz="2800" b="1" dirty="0">
              <a:solidFill>
                <a:srgbClr val="000000"/>
              </a:solidFill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6833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52" name="Rectangle 8"/>
          <p:cNvSpPr>
            <a:spLocks noChangeArrowheads="1"/>
          </p:cNvSpPr>
          <p:nvPr/>
        </p:nvSpPr>
        <p:spPr bwMode="auto">
          <a:xfrm>
            <a:off x="391277" y="285463"/>
            <a:ext cx="8524123" cy="14773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pPr algn="just">
              <a:lnSpc>
                <a:spcPts val="3600"/>
              </a:lnSpc>
            </a:pPr>
            <a:r>
              <a:rPr lang="zh-CN" altLang="en-US" sz="2400" b="1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例：</a:t>
            </a:r>
            <a:r>
              <a:rPr lang="zh-CN" altLang="zh-CN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某</a:t>
            </a:r>
            <a:r>
              <a:rPr lang="zh-CN" altLang="zh-CN" sz="2400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接收机前端两级的增益，噪声系数如下图所示</a:t>
            </a:r>
            <a:r>
              <a:rPr lang="zh-CN" altLang="zh-CN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zh-CN" altLang="en-US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带宽为</a:t>
            </a:r>
            <a:r>
              <a:rPr lang="en-US" altLang="zh-CN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B=30kHz</a:t>
            </a:r>
            <a:r>
              <a:rPr lang="zh-CN" altLang="en-US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。某天线等效噪声温度</a:t>
            </a:r>
            <a:r>
              <a:rPr lang="en-US" altLang="zh-CN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</a:t>
            </a:r>
            <a:r>
              <a:rPr lang="en-US" altLang="zh-CN" sz="2400" b="1" baseline="-2500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</a:t>
            </a:r>
            <a:r>
              <a:rPr lang="en-US" altLang="zh-CN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=250K</a:t>
            </a:r>
            <a:r>
              <a:rPr lang="zh-CN" altLang="en-US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。为获得输出信噪比</a:t>
            </a:r>
            <a:r>
              <a:rPr lang="en-US" altLang="zh-CN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(SNR)</a:t>
            </a:r>
            <a:r>
              <a:rPr lang="en-US" altLang="zh-CN" sz="2400" b="1" baseline="-250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o,min</a:t>
            </a:r>
            <a:r>
              <a:rPr lang="en-US" altLang="zh-CN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=20dB</a:t>
            </a:r>
            <a:r>
              <a:rPr lang="zh-CN" altLang="en-US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，求接收机的最小输入电平</a:t>
            </a:r>
            <a:r>
              <a:rPr lang="en-US" altLang="zh-CN" sz="2400" b="1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</a:t>
            </a:r>
            <a:r>
              <a:rPr lang="en-US" altLang="zh-CN" sz="2400" b="1" baseline="-25000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in,min</a:t>
            </a:r>
            <a:r>
              <a:rPr lang="zh-CN" altLang="en-US" sz="2400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为多少？</a:t>
            </a:r>
            <a:endParaRPr lang="zh-CN" altLang="zh-CN" sz="2400" b="1" dirty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7361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8888" y="1794663"/>
            <a:ext cx="6697662" cy="1722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7365" name="Rectangle 21"/>
          <p:cNvSpPr>
            <a:spLocks noChangeArrowheads="1"/>
          </p:cNvSpPr>
          <p:nvPr/>
        </p:nvSpPr>
        <p:spPr bwMode="auto">
          <a:xfrm>
            <a:off x="609600" y="3676529"/>
            <a:ext cx="6032421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zh-CN" sz="2400" b="1" dirty="0">
                <a:solidFill>
                  <a:srgbClr val="0000FF"/>
                </a:solidFill>
                <a:latin typeface="楷体_GB2312" pitchFamily="1" charset="-122"/>
              </a:rPr>
              <a:t>解：</a:t>
            </a:r>
            <a:r>
              <a:rPr lang="zh-CN" altLang="zh-CN" sz="2400" b="1" dirty="0">
                <a:latin typeface="楷体_GB2312" pitchFamily="1" charset="-122"/>
              </a:rPr>
              <a:t>将增益、噪声系数的dB值换成线性值为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219200" y="4241869"/>
            <a:ext cx="7391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P1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=10dB    G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P1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=10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NF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=2dB       F</a:t>
            </a:r>
            <a:r>
              <a:rPr lang="en-US" altLang="zh-CN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=1.58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en-US" altLang="zh-CN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NF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=4dB      F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=2.51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43000" y="5096312"/>
            <a:ext cx="3733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latin typeface="楷体_GB2312" pitchFamily="1" charset="-122"/>
              </a:rPr>
              <a:t>接收机的噪声系数</a:t>
            </a:r>
            <a:r>
              <a:rPr lang="en-US" altLang="zh-CN" sz="2400" b="1" dirty="0">
                <a:latin typeface="楷体_GB2312" pitchFamily="1" charset="-122"/>
              </a:rPr>
              <a:t>F</a:t>
            </a:r>
            <a:endParaRPr lang="zh-CN" altLang="en-US" sz="2400" b="1" dirty="0">
              <a:latin typeface="楷体_GB2312" pitchFamily="1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/>
              <p:cNvSpPr txBox="1"/>
              <p:nvPr/>
            </p:nvSpPr>
            <p:spPr>
              <a:xfrm>
                <a:off x="2329238" y="5610731"/>
                <a:ext cx="4648200" cy="11905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𝐹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den>
                    </m:f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2400" dirty="0" smtClean="0"/>
                  <a:t>……</a:t>
                </a:r>
                <a:endParaRPr lang="en-US" altLang="zh-CN" sz="2400" dirty="0"/>
              </a:p>
              <a:p>
                <a:r>
                  <a:rPr lang="en-US" altLang="zh-CN" sz="2400" dirty="0" smtClean="0"/>
                  <a:t>    =1.58+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2.51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10</m:t>
                        </m:r>
                      </m:den>
                    </m:f>
                  </m:oMath>
                </a14:m>
                <a:r>
                  <a:rPr lang="en-US" altLang="zh-CN" sz="2400" dirty="0" smtClean="0"/>
                  <a:t>=1.73</a:t>
                </a:r>
                <a:endParaRPr lang="zh-CN" altLang="en-US" sz="2400" dirty="0"/>
              </a:p>
            </p:txBody>
          </p:sp>
        </mc:Choice>
        <mc:Fallback xmlns=""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29238" y="5610731"/>
                <a:ext cx="4648200" cy="1190519"/>
              </a:xfrm>
              <a:prstGeom prst="rect">
                <a:avLst/>
              </a:prstGeom>
              <a:blipFill>
                <a:blip r:embed="rId3"/>
                <a:stretch>
                  <a:fillRect b="-3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/>
          <p:cNvSpPr txBox="1"/>
          <p:nvPr/>
        </p:nvSpPr>
        <p:spPr>
          <a:xfrm>
            <a:off x="6477000" y="5867400"/>
            <a:ext cx="1676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NF=2.38dB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508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7" name="Rectangle 9"/>
          <p:cNvSpPr>
            <a:spLocks noChangeArrowheads="1"/>
          </p:cNvSpPr>
          <p:nvPr/>
        </p:nvSpPr>
        <p:spPr bwMode="auto">
          <a:xfrm>
            <a:off x="500856" y="519906"/>
            <a:ext cx="2327275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zh-CN" sz="2800" b="1" dirty="0"/>
              <a:t>等效</a:t>
            </a:r>
            <a:r>
              <a:rPr lang="zh-CN" altLang="zh-CN" sz="2800" b="1" dirty="0" smtClean="0"/>
              <a:t>噪声温度</a:t>
            </a:r>
            <a:endParaRPr lang="zh-CN" altLang="zh-CN" sz="2800" b="1" dirty="0"/>
          </a:p>
        </p:txBody>
      </p:sp>
      <p:sp>
        <p:nvSpPr>
          <p:cNvPr id="58378" name="Rectangle 10"/>
          <p:cNvSpPr>
            <a:spLocks noChangeArrowheads="1"/>
          </p:cNvSpPr>
          <p:nvPr/>
        </p:nvSpPr>
        <p:spPr bwMode="auto">
          <a:xfrm>
            <a:off x="562524" y="3759949"/>
            <a:ext cx="295465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/>
          <a:p>
            <a:r>
              <a:rPr lang="zh-CN" altLang="zh-CN" sz="2400" b="1" dirty="0"/>
              <a:t>接收机最低输入电平</a:t>
            </a:r>
          </a:p>
        </p:txBody>
      </p:sp>
      <p:sp>
        <p:nvSpPr>
          <p:cNvPr id="58379" name="Rectangle 11"/>
          <p:cNvSpPr>
            <a:spLocks noChangeArrowheads="1"/>
          </p:cNvSpPr>
          <p:nvPr/>
        </p:nvSpPr>
        <p:spPr bwMode="auto">
          <a:xfrm>
            <a:off x="533400" y="1683544"/>
            <a:ext cx="1723549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zh-CN" altLang="zh-CN" sz="2400" b="1" dirty="0"/>
              <a:t>基底噪声为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956106" y="1141561"/>
            <a:ext cx="44561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b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=(F-1)T</a:t>
            </a:r>
            <a:r>
              <a:rPr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=211.9K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05000" y="2247752"/>
            <a:ext cx="6781800" cy="14340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=10lgk(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+T</a:t>
            </a:r>
            <a:r>
              <a:rPr lang="en-US" altLang="zh-CN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)+10lgB</a:t>
            </a:r>
          </a:p>
          <a:p>
            <a:pPr>
              <a:lnSpc>
                <a:spcPts val="3600"/>
              </a:lnSpc>
            </a:pP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=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10lg[1.38×10</a:t>
            </a:r>
            <a:r>
              <a:rPr lang="en-US" altLang="zh-CN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-23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×(250+211.9)]+10lg30000</a:t>
            </a:r>
          </a:p>
          <a:p>
            <a:pPr>
              <a:lnSpc>
                <a:spcPts val="3600"/>
              </a:lnSpc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=-157.1dBW=-127.1dBm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62000" y="4326325"/>
            <a:ext cx="8610600" cy="506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3600"/>
              </a:lnSpc>
            </a:pPr>
            <a:r>
              <a:rPr lang="en-US" altLang="zh-CN" sz="24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altLang="zh-CN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in,min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US" altLang="zh-CN" sz="2400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+(</a:t>
            </a:r>
            <a:r>
              <a:rPr lang="en-US" altLang="zh-CN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SNR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baseline="-25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o,min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=-127.1+20=-107.1dBm=1.9×10</a:t>
            </a:r>
            <a:r>
              <a:rPr lang="en-US" altLang="zh-CN" sz="2400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-11</a:t>
            </a:r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mW</a:t>
            </a:r>
            <a:endParaRPr lang="zh-C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344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2" name="Rectangle 2"/>
          <p:cNvSpPr>
            <a:spLocks noGrp="1" noChangeArrowheads="1"/>
          </p:cNvSpPr>
          <p:nvPr>
            <p:ph type="body" idx="4294967295"/>
          </p:nvPr>
        </p:nvSpPr>
        <p:spPr>
          <a:xfrm>
            <a:off x="594507" y="1135597"/>
            <a:ext cx="8229600" cy="3738563"/>
          </a:xfrm>
        </p:spPr>
        <p:txBody>
          <a:bodyPr/>
          <a:lstStyle/>
          <a:p>
            <a:pPr marL="0" indent="0" algn="just" eaLnBrk="1" hangingPunct="1">
              <a:lnSpc>
                <a:spcPts val="2800"/>
              </a:lnSpc>
              <a:buNone/>
              <a:defRPr/>
            </a:pPr>
            <a:r>
              <a:rPr lang="en-US" altLang="zh-CN" sz="2000" b="1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PN</a:t>
            </a:r>
            <a:r>
              <a:rPr lang="zh-CN" altLang="en-US" sz="2000" b="1" dirty="0" smtClean="0">
                <a:solidFill>
                  <a:srgbClr val="33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结的形成：</a:t>
            </a:r>
          </a:p>
          <a:p>
            <a:pPr marL="0" indent="0" algn="just" eaLnBrk="1" hangingPunct="1">
              <a:lnSpc>
                <a:spcPts val="2800"/>
              </a:lnSpc>
              <a:buNone/>
              <a:defRPr/>
            </a:pP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把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型半导体和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型半导体用特殊的工艺结合在一起时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区中浓度较高的自由电子会扩散到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区，并与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型半导体中空穴复合，在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区一侧留下带正电的净电荷区。同时，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区浓度较高的空穴会扩散到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区中并与自由电子复合，在</a:t>
            </a:r>
            <a:r>
              <a:rPr lang="en-US" altLang="zh-CN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区形成带负电的净电荷区。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从而在交界面处形成一个由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区指向</a:t>
            </a:r>
            <a:r>
              <a:rPr lang="en-US" altLang="zh-CN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000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区的内电场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。该内电场对多数载流子继续扩散起阻碍作用，对双方少数载流子的漂移运动起推动作用。当多数载流子扩散数量与少数载流子漂移数量相同时，内电场宽度和强度保持稳定。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这种在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型半导体和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型半导体交界面处形成的稳定的内电场称为</a:t>
            </a:r>
            <a:r>
              <a:rPr lang="en-US" altLang="zh-CN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PN</a:t>
            </a:r>
            <a:r>
              <a:rPr lang="zh-CN" altLang="en-US" sz="2000" b="1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结</a:t>
            </a:r>
            <a:r>
              <a:rPr lang="zh-CN" alt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eaLnBrk="1" hangingPunct="1">
              <a:lnSpc>
                <a:spcPct val="135000"/>
              </a:lnSpc>
              <a:defRPr/>
            </a:pPr>
            <a:endParaRPr lang="en-US" altLang="zh-CN" sz="2000" b="1" dirty="0" smtClean="0">
              <a:effectLst>
                <a:outerShdw blurRad="38100" dist="38100" dir="2700000" algn="tl">
                  <a:srgbClr val="FFFFFF"/>
                </a:outerShdw>
              </a:effectLst>
            </a:endParaRPr>
          </a:p>
        </p:txBody>
      </p:sp>
      <p:sp>
        <p:nvSpPr>
          <p:cNvPr id="31232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000" b="1" kern="1200" dirty="0">
                <a:solidFill>
                  <a:srgbClr val="5525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PN</a:t>
            </a:r>
            <a:r>
              <a:rPr lang="zh-CN" altLang="en-US" sz="4000" b="1" kern="1200" dirty="0">
                <a:solidFill>
                  <a:srgbClr val="5525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</a:t>
            </a:r>
          </a:p>
        </p:txBody>
      </p:sp>
      <p:pic>
        <p:nvPicPr>
          <p:cNvPr id="18438" name="Picture 7" descr="3-1-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01" t="34201" r="12091" b="14207"/>
          <a:stretch>
            <a:fillRect/>
          </a:stretch>
        </p:blipFill>
        <p:spPr bwMode="auto">
          <a:xfrm>
            <a:off x="2057400" y="4724400"/>
            <a:ext cx="5242060" cy="1531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1A693-11F9-4CD9-B4DB-F17ED9E18680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157808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12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2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123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2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2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123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2322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 txBox="1">
            <a:spLocks noChangeArrowheads="1"/>
          </p:cNvSpPr>
          <p:nvPr/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zh-CN" altLang="en-US" sz="4400" b="1" ker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例题</a:t>
            </a:r>
          </a:p>
        </p:txBody>
      </p:sp>
      <p:sp>
        <p:nvSpPr>
          <p:cNvPr id="74755" name="Rectangle 6"/>
          <p:cNvSpPr txBox="1">
            <a:spLocks noChangeArrowheads="1"/>
          </p:cNvSpPr>
          <p:nvPr/>
        </p:nvSpPr>
        <p:spPr bwMode="auto">
          <a:xfrm>
            <a:off x="457200" y="3810000"/>
            <a:ext cx="8458200" cy="2187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ts val="32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某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cdma2000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移动台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射频前端收发系统中，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cdma2000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信号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带宽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b="1" baseline="-25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1.23MHz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，接收灵敏度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dBm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-95dBm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，输出信噪比</a:t>
            </a:r>
            <a:r>
              <a:rPr lang="en-US" altLang="zh-C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11dB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algn="just" eaLnBrk="1" hangingPunct="1">
              <a:lnSpc>
                <a:spcPts val="3200"/>
              </a:lnSpc>
              <a:spcBef>
                <a:spcPct val="20000"/>
              </a:spcBef>
              <a:buFontTx/>
              <a:buChar char="•"/>
            </a:pP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求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：</a:t>
            </a:r>
            <a:r>
              <a:rPr lang="en-US" altLang="zh-CN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窄带</a:t>
            </a:r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CDMA</a:t>
            </a:r>
            <a:r>
              <a:rPr lang="zh-CN" alt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接收系统的噪声系数</a:t>
            </a:r>
            <a:r>
              <a:rPr lang="zh-CN" altLang="en-US" sz="24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；</a:t>
            </a:r>
            <a:endParaRPr lang="zh-CN" altLang="en-US" sz="24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4756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4100" y="1371600"/>
            <a:ext cx="643255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4707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457200" y="274638"/>
            <a:ext cx="8229600" cy="715962"/>
          </a:xfrm>
          <a:prstGeom prst="rect">
            <a:avLst/>
          </a:prstGeom>
        </p:spPr>
        <p:txBody>
          <a:bodyPr/>
          <a:lstStyle/>
          <a:p>
            <a:pPr algn="ctr">
              <a:defRPr/>
            </a:pPr>
            <a:r>
              <a:rPr lang="zh-CN" altLang="en-US" sz="4400" b="1" kern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例题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57200" y="1219200"/>
            <a:ext cx="8229600" cy="5181600"/>
          </a:xfrm>
          <a:prstGeom prst="rect">
            <a:avLst/>
          </a:prstGeom>
        </p:spPr>
        <p:txBody>
          <a:bodyPr/>
          <a:lstStyle/>
          <a:p>
            <a:pPr>
              <a:lnSpc>
                <a:spcPts val="4000"/>
              </a:lnSpc>
              <a:spcBef>
                <a:spcPct val="20000"/>
              </a:spcBef>
              <a:defRPr/>
            </a:pPr>
            <a:r>
              <a:rPr lang="zh-CN" altLang="en-US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解</a:t>
            </a:r>
            <a:r>
              <a:rPr lang="zh-CN" altLang="en-US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Wingdings" pitchFamily="2" charset="2"/>
              </a:rPr>
              <a:t>：</a:t>
            </a:r>
            <a:r>
              <a:rPr lang="zh-CN" altLang="en-US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（</a:t>
            </a: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1</a:t>
            </a:r>
            <a:r>
              <a:rPr lang="zh-CN" altLang="en-US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）根据灵敏度的计算公式，有</a:t>
            </a:r>
          </a:p>
          <a:p>
            <a:pPr marL="342900" indent="-342900">
              <a:lnSpc>
                <a:spcPts val="4000"/>
              </a:lnSpc>
              <a:spcBef>
                <a:spcPct val="20000"/>
              </a:spcBef>
              <a:defRPr/>
            </a:pPr>
            <a:r>
              <a:rPr lang="en-US" altLang="zh-CN" sz="2800" b="1" i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en-US" altLang="zh-CN" sz="2800" b="1" i="1" kern="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800" b="1" kern="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800" b="1" kern="0" dirty="0" err="1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dBm</a:t>
            </a:r>
            <a:r>
              <a:rPr lang="en-US" altLang="zh-CN" sz="28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)=-174dBm/Hz+</a:t>
            </a:r>
            <a:r>
              <a:rPr lang="en-US" altLang="zh-CN" sz="2800" b="1" i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800" b="1" kern="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8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+10lg</a:t>
            </a:r>
            <a:r>
              <a:rPr lang="en-US" altLang="zh-CN" sz="2800" b="1" i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en-US" altLang="zh-CN" sz="2800" b="1" kern="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8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</a:t>
            </a:r>
            <a:r>
              <a:rPr lang="en-US" altLang="zh-CN" sz="2800" b="1" i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r>
              <a:rPr lang="en-US" altLang="zh-CN" sz="28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(dB)</a:t>
            </a:r>
          </a:p>
          <a:p>
            <a:pPr>
              <a:lnSpc>
                <a:spcPts val="4000"/>
              </a:lnSpc>
              <a:spcBef>
                <a:spcPct val="20000"/>
              </a:spcBef>
              <a:defRPr/>
            </a:pPr>
            <a:r>
              <a:rPr lang="zh-CN" altLang="en-US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将</a:t>
            </a: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800" b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=-95dBm</a:t>
            </a:r>
            <a:r>
              <a:rPr lang="zh-CN" altLang="en-US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=11dB</a:t>
            </a:r>
            <a:r>
              <a:rPr lang="zh-CN" altLang="en-US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</a:t>
            </a:r>
            <a:r>
              <a:rPr lang="en-US" altLang="zh-CN" sz="2800" b="1" i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en-US" altLang="zh-CN" sz="2800" b="1" kern="0" baseline="-2500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=1.23MHz</a:t>
            </a:r>
            <a:r>
              <a:rPr lang="zh-CN" altLang="en-US" sz="2800" b="1" kern="0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代入可得</a:t>
            </a:r>
          </a:p>
          <a:p>
            <a:pPr marL="342900" indent="-342900">
              <a:lnSpc>
                <a:spcPts val="4000"/>
              </a:lnSpc>
              <a:spcBef>
                <a:spcPct val="20000"/>
              </a:spcBef>
              <a:defRPr/>
            </a:pPr>
            <a:r>
              <a:rPr lang="en-US" altLang="zh-CN" sz="2800" b="1" i="1" kern="0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 </a:t>
            </a:r>
            <a:r>
              <a:rPr lang="en-US" altLang="zh-CN" sz="2800" b="1" i="1" kern="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800" b="1" kern="0" baseline="-2500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</a:t>
            </a:r>
            <a:r>
              <a:rPr lang="en-US" altLang="zh-CN" sz="2800" b="1" kern="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</a:t>
            </a:r>
            <a:r>
              <a:rPr lang="en-US" altLang="zh-CN" sz="2800" b="1" i="1" kern="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</a:t>
            </a:r>
            <a:r>
              <a:rPr lang="en-US" altLang="zh-CN" sz="2800" b="1" kern="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lang="en-US" altLang="zh-CN" sz="2800" b="1" kern="0" dirty="0" err="1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dBm</a:t>
            </a:r>
            <a:r>
              <a:rPr lang="en-US" altLang="zh-CN" sz="28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 –</a:t>
            </a:r>
            <a:r>
              <a:rPr lang="en-US" altLang="zh-CN" sz="2800" b="1" i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D</a:t>
            </a:r>
            <a:r>
              <a:rPr lang="en-US" altLang="zh-CN" sz="28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+174dBm/Hz-10lg</a:t>
            </a:r>
            <a:r>
              <a:rPr lang="en-US" altLang="zh-CN" sz="2800" b="1" i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B</a:t>
            </a:r>
            <a:r>
              <a:rPr lang="en-US" altLang="zh-CN" sz="2800" b="1" kern="0" baseline="-2500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</a:t>
            </a:r>
            <a:r>
              <a:rPr lang="en-US" altLang="zh-CN" sz="2800" b="1" kern="0" dirty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=7.1(dB</a:t>
            </a:r>
            <a:r>
              <a:rPr lang="en-US" altLang="zh-CN" sz="2800" b="1" kern="0" dirty="0" smtClean="0">
                <a:solidFill>
                  <a:srgbClr val="0000FF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  <a:endParaRPr lang="en-US" altLang="zh-CN" sz="2800" b="1" kern="0" dirty="0">
              <a:solidFill>
                <a:srgbClr val="0000FF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4666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B5004-D403-40AD-A96A-3F589E61292D}" type="slidenum">
              <a:rPr lang="en-US" altLang="zh-CN" smtClean="0"/>
              <a:pPr/>
              <a:t>52</a:t>
            </a:fld>
            <a:endParaRPr lang="en-US" altLang="zh-CN"/>
          </a:p>
        </p:txBody>
      </p:sp>
      <p:sp>
        <p:nvSpPr>
          <p:cNvPr id="3" name="标题 1"/>
          <p:cNvSpPr txBox="1">
            <a:spLocks/>
          </p:cNvSpPr>
          <p:nvPr/>
        </p:nvSpPr>
        <p:spPr>
          <a:xfrm>
            <a:off x="304800" y="288295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5pPr>
            <a:lvl6pPr marL="4572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6pPr>
            <a:lvl7pPr marL="9144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7pPr>
            <a:lvl8pPr marL="13716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8pPr>
            <a:lvl9pPr marL="1828800" algn="ctr" rtl="0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pitchFamily="2" charset="-122"/>
              </a:defRPr>
            </a:lvl9pPr>
          </a:lstStyle>
          <a:p>
            <a:r>
              <a:rPr lang="zh-CN" altLang="en-US" kern="0" smtClean="0"/>
              <a:t>作业</a:t>
            </a:r>
            <a:endParaRPr lang="zh-CN" altLang="en-US" kern="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内容占位符 2"/>
              <p:cNvSpPr txBox="1">
                <a:spLocks/>
              </p:cNvSpPr>
              <p:nvPr/>
            </p:nvSpPr>
            <p:spPr>
              <a:xfrm>
                <a:off x="304800" y="1219200"/>
                <a:ext cx="8305800" cy="5426075"/>
              </a:xfrm>
              <a:prstGeom prst="rect">
                <a:avLst/>
              </a:prstGeom>
            </p:spPr>
            <p:txBody>
              <a:bodyPr/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chemeClr val="tx1"/>
                    </a:solidFill>
                    <a:latin typeface="+mn-lt"/>
                    <a:ea typeface="+mn-ea"/>
                  </a:defRPr>
                </a:lvl2pPr>
                <a:lvl3pPr marL="11430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chemeClr val="tx1"/>
                    </a:solidFill>
                    <a:latin typeface="+mn-lt"/>
                    <a:ea typeface="+mn-ea"/>
                  </a:defRPr>
                </a:lvl3pPr>
                <a:lvl4pPr marL="16002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4pPr>
                <a:lvl5pPr marL="205740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5pPr>
                <a:lvl6pPr marL="25146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6pPr>
                <a:lvl7pPr marL="29718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7pPr>
                <a:lvl8pPr marL="34290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8pPr>
                <a:lvl9pPr marL="388620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+mn-lt"/>
                    <a:ea typeface="+mn-ea"/>
                  </a:defRPr>
                </a:lvl9pPr>
              </a:lstStyle>
              <a:p>
                <a:pPr marL="457200" indent="-457200" algn="just">
                  <a:lnSpc>
                    <a:spcPts val="3600"/>
                  </a:lnSpc>
                  <a:buFontTx/>
                  <a:buAutoNum type="arabicPeriod"/>
                </a:pPr>
                <a:r>
                  <a:rPr lang="zh-CN" altLang="en-US" sz="2400" b="1" kern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已知</a:t>
                </a:r>
                <a:r>
                  <a:rPr lang="en-US" altLang="zh-CN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LC</a:t>
                </a:r>
                <a:r>
                  <a:rPr lang="zh-CN" altLang="en-US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并联谐振回路的中心频率为</a:t>
                </a:r>
                <a:r>
                  <a:rPr lang="en-US" altLang="zh-CN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10MHz</a:t>
                </a:r>
                <a:r>
                  <a:rPr lang="zh-CN" altLang="en-US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C=56pF</a:t>
                </a:r>
                <a:r>
                  <a:rPr lang="zh-CN" altLang="en-US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，通频带</a:t>
                </a:r>
                <a:r>
                  <a:rPr lang="en-US" altLang="zh-CN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BW</a:t>
                </a:r>
                <a:r>
                  <a:rPr lang="en-US" altLang="zh-CN" sz="2400" b="1" kern="0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3dB</a:t>
                </a:r>
                <a:r>
                  <a:rPr lang="en-US" altLang="zh-CN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=150kHz,</a:t>
                </a:r>
                <a:r>
                  <a:rPr lang="zh-CN" altLang="en-US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求谐振谐振回路的电感值</a:t>
                </a:r>
                <a:r>
                  <a:rPr lang="en-US" altLang="zh-CN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zh-CN" altLang="en-US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</a:t>
                </a:r>
                <a:r>
                  <a:rPr lang="en-US" altLang="zh-CN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Q</a:t>
                </a:r>
                <a:r>
                  <a:rPr lang="zh-CN" altLang="en-US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值及对</a:t>
                </a:r>
                <a:r>
                  <a:rPr lang="el-GR" altLang="zh-CN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Δ</a:t>
                </a:r>
                <a:r>
                  <a:rPr lang="en-US" altLang="zh-CN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f=600kHz</a:t>
                </a:r>
                <a:r>
                  <a:rPr lang="zh-CN" altLang="en-US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处的信号选择性。</a:t>
                </a:r>
                <a:endParaRPr lang="en-US" altLang="zh-CN" sz="2400" b="1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 algn="just">
                  <a:lnSpc>
                    <a:spcPts val="4600"/>
                  </a:lnSpc>
                  <a:buFontTx/>
                  <a:buAutoNum type="arabicPeriod"/>
                </a:pPr>
                <a:r>
                  <a:rPr lang="zh-CN" altLang="zh-CN" sz="2400" b="1" kern="0" dirty="0" smtClean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如</a:t>
                </a:r>
                <a:r>
                  <a:rPr lang="zh-CN" altLang="zh-CN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图所示放大器及输入信号，设放大器的带宽</a:t>
                </a:r>
                <a:r>
                  <a:rPr lang="en-US" altLang="zh-CN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B=200kHz,</a:t>
                </a:r>
                <a:r>
                  <a:rPr lang="zh-CN" altLang="en-US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试求</a:t>
                </a:r>
                <a:r>
                  <a:rPr lang="zh-CN" altLang="en-US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：（</a:t>
                </a:r>
                <a:r>
                  <a:rPr lang="en-US" altLang="zh-CN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1</a:t>
                </a:r>
                <a:r>
                  <a:rPr lang="zh-CN" altLang="en-US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）</a:t>
                </a:r>
                <a:r>
                  <a:rPr lang="zh-CN" altLang="zh-CN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输入信噪比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400" b="1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1" i="1" ker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altLang="zh-CN" sz="2400" b="1" i="1" kern="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altLang="zh-CN" sz="2400" b="1" i="1" ker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1" i="1" kern="0">
                            <a:latin typeface="Cambria Math" panose="02040503050406030204" pitchFamily="18" charset="0"/>
                          </a:rPr>
                          <m:t>in</m:t>
                        </m:r>
                      </m:sub>
                    </m:sSub>
                  </m:oMath>
                </a14:m>
                <a:r>
                  <a:rPr lang="zh-CN" altLang="en-US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；（</a:t>
                </a:r>
                <a:r>
                  <a:rPr lang="en-US" altLang="zh-CN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  <a:r>
                  <a:rPr lang="zh-CN" altLang="en-US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r>
                  <a:rPr lang="zh-CN" altLang="zh-CN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输</a:t>
                </a:r>
                <a:r>
                  <a:rPr lang="zh-CN" altLang="en-US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出信号功率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1" i="1" ker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1" i="1" ker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zh-CN" altLang="en-US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；（</a:t>
                </a:r>
                <a:r>
                  <a:rPr lang="en-US" altLang="zh-CN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  <a:r>
                  <a:rPr lang="zh-CN" altLang="en-US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r>
                  <a:rPr lang="zh-CN" altLang="zh-CN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输</a:t>
                </a:r>
                <a:r>
                  <a:rPr lang="zh-CN" altLang="en-US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出噪声功率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400" b="1" i="1" kern="0">
                            <a:latin typeface="Cambria Math" panose="02040503050406030204" pitchFamily="18" charset="0"/>
                          </a:rPr>
                          <m:t>N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1" i="1" ker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zh-CN" altLang="en-US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；（</a:t>
                </a:r>
                <a:r>
                  <a:rPr lang="en-US" altLang="zh-CN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  <a:r>
                  <a:rPr lang="zh-CN" altLang="en-US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）</a:t>
                </a:r>
                <a:r>
                  <a:rPr lang="zh-CN" altLang="zh-CN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输</a:t>
                </a:r>
                <a:r>
                  <a:rPr lang="zh-CN" altLang="en-US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出</a:t>
                </a:r>
                <a:r>
                  <a:rPr lang="zh-CN" altLang="zh-CN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信噪比</a:t>
                </a:r>
                <a:r>
                  <a:rPr lang="en-US" altLang="zh-CN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1" i="1" ker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2400" b="1" i="1" ker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400" b="1" i="1" ker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m:rPr>
                                    <m:sty m:val="p"/>
                                  </m:rPr>
                                  <a:rPr lang="en-US" altLang="zh-CN" sz="2400" b="1" i="1" kern="0">
                                    <a:latin typeface="Cambria Math" panose="02040503050406030204" pitchFamily="18" charset="0"/>
                                  </a:rPr>
                                  <m:t>S</m:t>
                                </m:r>
                              </m:num>
                              <m:den>
                                <m:r>
                                  <m:rPr>
                                    <m:sty m:val="p"/>
                                  </m:rPr>
                                  <a:rPr lang="en-US" altLang="zh-CN" sz="2400" b="1" i="1" kern="0">
                                    <a:latin typeface="Cambria Math" panose="02040503050406030204" pitchFamily="18" charset="0"/>
                                  </a:rPr>
                                  <m:t>N</m:t>
                                </m:r>
                              </m:den>
                            </m:f>
                          </m:e>
                        </m:d>
                      </m:e>
                      <m:sub>
                        <m:r>
                          <m:rPr>
                            <m:sty m:val="p"/>
                          </m:rPr>
                          <a:rPr lang="en-US" altLang="zh-CN" sz="2400" b="1" i="1" kern="0">
                            <a:latin typeface="Cambria Math" panose="02040503050406030204" pitchFamily="18" charset="0"/>
                          </a:rPr>
                          <m:t>out</m:t>
                        </m:r>
                      </m:sub>
                    </m:sSub>
                  </m:oMath>
                </a14:m>
                <a:r>
                  <a:rPr lang="zh-CN" altLang="en-US" sz="2400" b="1" kern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。</a:t>
                </a:r>
                <a:endParaRPr lang="zh-CN" altLang="zh-CN" sz="2400" b="1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 algn="just">
                  <a:buFontTx/>
                  <a:buAutoNum type="arabicPeriod"/>
                </a:pPr>
                <a:endParaRPr lang="zh-CN" altLang="zh-CN" sz="2400" b="1" kern="0" dirty="0">
                  <a:latin typeface="楷体_GB2312" pitchFamily="1" charset="-122"/>
                </a:endParaRPr>
              </a:p>
              <a:p>
                <a:pPr marL="0" indent="0" algn="just">
                  <a:buFontTx/>
                  <a:buNone/>
                </a:pPr>
                <a:endParaRPr lang="zh-CN" altLang="zh-CN" sz="2400" b="1" kern="0" dirty="0">
                  <a:latin typeface="楷体_GB2312" pitchFamily="1" charset="-122"/>
                </a:endParaRPr>
              </a:p>
              <a:p>
                <a:pPr marL="457200" indent="-457200" algn="just">
                  <a:buFontTx/>
                  <a:buAutoNum type="arabicPeriod"/>
                </a:pPr>
                <a:endParaRPr lang="en-US" altLang="zh-CN" sz="2400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457200" indent="-457200" algn="just">
                  <a:buFontTx/>
                  <a:buAutoNum type="arabicPeriod"/>
                </a:pPr>
                <a:endParaRPr lang="zh-CN" altLang="en-US" sz="2400" kern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1219200"/>
                <a:ext cx="8305800" cy="5426075"/>
              </a:xfrm>
              <a:prstGeom prst="rect">
                <a:avLst/>
              </a:prstGeom>
              <a:blipFill>
                <a:blip r:embed="rId2"/>
                <a:stretch>
                  <a:fillRect l="-954" t="-449" r="-10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048" y="4677077"/>
            <a:ext cx="3048000" cy="1400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62685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16"/>
          <p:cNvSpPr>
            <a:spLocks noChangeArrowheads="1"/>
          </p:cNvSpPr>
          <p:nvPr/>
        </p:nvSpPr>
        <p:spPr bwMode="auto">
          <a:xfrm>
            <a:off x="720725" y="1301977"/>
            <a:ext cx="8159750" cy="3275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3600"/>
              </a:lnSpc>
            </a:pPr>
            <a:r>
              <a:rPr lang="en-US" altLang="zh-CN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PN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结有一个非常重要的导电特性：</a:t>
            </a:r>
            <a:r>
              <a:rPr lang="zh-CN" altLang="en-US" sz="2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单向导电性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</a:p>
          <a:p>
            <a:pPr eaLnBrk="1" hangingPunct="1">
              <a:lnSpc>
                <a:spcPts val="3600"/>
              </a:lnSpc>
            </a:pP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1)PN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结加正向电压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sz="2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正向导通</a:t>
            </a:r>
          </a:p>
          <a:p>
            <a:pPr eaLnBrk="1" hangingPunct="1">
              <a:lnSpc>
                <a:spcPts val="3600"/>
              </a:lnSpc>
            </a:pP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如</a:t>
            </a:r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图所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示，电源正极接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区，负极接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区，称为正向电压，指示灯亮，说明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PN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结导通。</a:t>
            </a:r>
          </a:p>
          <a:p>
            <a:pPr eaLnBrk="1" hangingPunct="1">
              <a:lnSpc>
                <a:spcPts val="3600"/>
              </a:lnSpc>
            </a:pP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PN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结加反向电压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lang="zh-CN" altLang="en-US" sz="2200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反向截止</a:t>
            </a:r>
          </a:p>
          <a:p>
            <a:pPr eaLnBrk="1" hangingPunct="1">
              <a:lnSpc>
                <a:spcPts val="3600"/>
              </a:lnSpc>
            </a:pP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如</a:t>
            </a:r>
            <a:r>
              <a:rPr lang="zh-CN" altLang="en-US" sz="22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图所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示，电源负极接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区，正极接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区，称为反向电压，指示灯不亮，说明</a:t>
            </a:r>
            <a:r>
              <a:rPr lang="en-US" altLang="zh-CN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PN</a:t>
            </a:r>
            <a:r>
              <a:rPr lang="zh-CN" altLang="en-US" sz="2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结截止。</a:t>
            </a:r>
          </a:p>
        </p:txBody>
      </p:sp>
      <p:pic>
        <p:nvPicPr>
          <p:cNvPr id="19459" name="Picture 1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05" y="4572000"/>
            <a:ext cx="4097507" cy="1951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0" name="Picture 1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00" y="4635656"/>
            <a:ext cx="3732074" cy="1900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sz="4000" b="1" kern="1200" dirty="0">
                <a:solidFill>
                  <a:srgbClr val="5525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PN</a:t>
            </a:r>
            <a:r>
              <a:rPr lang="zh-CN" altLang="en-US" sz="4000" b="1" kern="1200" dirty="0">
                <a:solidFill>
                  <a:srgbClr val="5525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结的特性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1A693-11F9-4CD9-B4DB-F17ED9E18680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058119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sz="4000" b="1" kern="1200" dirty="0">
                <a:solidFill>
                  <a:srgbClr val="5525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二极管</a:t>
            </a:r>
          </a:p>
        </p:txBody>
      </p:sp>
      <p:sp>
        <p:nvSpPr>
          <p:cNvPr id="10291" name="Rectangle 51"/>
          <p:cNvSpPr>
            <a:spLocks noChangeArrowheads="1"/>
          </p:cNvSpPr>
          <p:nvPr/>
        </p:nvSpPr>
        <p:spPr bwMode="auto">
          <a:xfrm>
            <a:off x="609600" y="1016394"/>
            <a:ext cx="2447925" cy="606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35000"/>
              </a:lnSpc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None/>
              <a:defRPr/>
            </a:pPr>
            <a:r>
              <a:rPr lang="zh-CN" altLang="en-US" sz="2800" b="1" dirty="0" smtClean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结构</a:t>
            </a:r>
            <a:endParaRPr lang="zh-CN" altLang="en-US" sz="2800" b="1" dirty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10293" name="Rectangle 53"/>
          <p:cNvSpPr>
            <a:spLocks noChangeArrowheads="1"/>
          </p:cNvSpPr>
          <p:nvPr/>
        </p:nvSpPr>
        <p:spPr bwMode="auto">
          <a:xfrm>
            <a:off x="527844" y="1605865"/>
            <a:ext cx="8311356" cy="1500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ts val="2800"/>
              </a:lnSpc>
            </a:pPr>
            <a:r>
              <a:rPr lang="zh-CN" altLang="en-US" sz="2400" dirty="0" smtClean="0"/>
              <a:t>       </a:t>
            </a:r>
            <a:r>
              <a:rPr lang="zh-CN" altLang="en-US" sz="2200" b="1" dirty="0" smtClean="0"/>
              <a:t>在</a:t>
            </a:r>
            <a:r>
              <a:rPr lang="zh-CN" altLang="en-US" sz="2200" b="1" dirty="0"/>
              <a:t>一个</a:t>
            </a:r>
            <a:r>
              <a:rPr lang="en-US" altLang="zh-CN" sz="2200" b="1" dirty="0"/>
              <a:t>PN</a:t>
            </a:r>
            <a:r>
              <a:rPr lang="zh-CN" altLang="en-US" sz="2200" b="1" dirty="0"/>
              <a:t>结的</a:t>
            </a:r>
            <a:r>
              <a:rPr lang="en-US" altLang="zh-CN" sz="2200" b="1" dirty="0"/>
              <a:t>P</a:t>
            </a:r>
            <a:r>
              <a:rPr lang="zh-CN" altLang="en-US" sz="2200" b="1" dirty="0"/>
              <a:t>区和</a:t>
            </a:r>
            <a:r>
              <a:rPr lang="en-US" altLang="zh-CN" sz="2200" b="1" dirty="0"/>
              <a:t>N</a:t>
            </a:r>
            <a:r>
              <a:rPr lang="zh-CN" altLang="en-US" sz="2200" b="1" dirty="0"/>
              <a:t>区各接出一条引线，再封装在管壳内，就制成一只二极管，如</a:t>
            </a:r>
            <a:r>
              <a:rPr lang="zh-CN" altLang="en-US" sz="2200" b="1" dirty="0" smtClean="0"/>
              <a:t>图</a:t>
            </a:r>
            <a:r>
              <a:rPr lang="en-US" altLang="zh-CN" sz="2200" b="1" dirty="0" smtClean="0"/>
              <a:t>a</a:t>
            </a:r>
            <a:r>
              <a:rPr lang="zh-CN" altLang="en-US" sz="2200" b="1" dirty="0"/>
              <a:t>所示，</a:t>
            </a:r>
            <a:r>
              <a:rPr lang="en-US" altLang="zh-CN" sz="2200" b="1" dirty="0"/>
              <a:t>N</a:t>
            </a:r>
            <a:r>
              <a:rPr lang="zh-CN" altLang="en-US" sz="2200" b="1" dirty="0"/>
              <a:t>区引出端为阴极（负极），</a:t>
            </a:r>
            <a:r>
              <a:rPr lang="en-US" altLang="zh-CN" sz="2200" b="1" dirty="0"/>
              <a:t>P</a:t>
            </a:r>
            <a:r>
              <a:rPr lang="zh-CN" altLang="en-US" sz="2200" b="1" dirty="0"/>
              <a:t>区引出端为阳极（正极），其文字符号为</a:t>
            </a:r>
            <a:r>
              <a:rPr lang="en-US" altLang="zh-CN" sz="2200" b="1" dirty="0"/>
              <a:t>VD</a:t>
            </a:r>
            <a:r>
              <a:rPr lang="zh-CN" altLang="en-US" sz="2200" b="1" dirty="0"/>
              <a:t>，图形符号如</a:t>
            </a:r>
            <a:r>
              <a:rPr lang="zh-CN" altLang="en-US" sz="2200" b="1" dirty="0" smtClean="0"/>
              <a:t>图</a:t>
            </a:r>
            <a:r>
              <a:rPr lang="en-US" altLang="zh-CN" sz="2200" b="1" dirty="0" smtClean="0"/>
              <a:t>b</a:t>
            </a:r>
            <a:r>
              <a:rPr lang="zh-CN" altLang="en-US" sz="2200" b="1" dirty="0"/>
              <a:t>所示。</a:t>
            </a:r>
            <a:r>
              <a:rPr lang="zh-CN" altLang="en-US" sz="2200" b="1" dirty="0" smtClean="0"/>
              <a:t>图</a:t>
            </a:r>
            <a:r>
              <a:rPr lang="zh-CN" altLang="en-US" sz="2200" b="1" dirty="0"/>
              <a:t>所示</a:t>
            </a:r>
            <a:r>
              <a:rPr lang="zh-CN" altLang="en-US" sz="2200" b="1" dirty="0" smtClean="0"/>
              <a:t>是</a:t>
            </a:r>
            <a:r>
              <a:rPr lang="zh-CN" altLang="en-US" sz="2200" b="1" dirty="0"/>
              <a:t>几种常见的二极管的外形。</a:t>
            </a:r>
          </a:p>
        </p:txBody>
      </p:sp>
      <p:pic>
        <p:nvPicPr>
          <p:cNvPr id="20485" name="Picture 130" descr="3-1-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18" t="11693" r="13486" b="43642"/>
          <a:stretch>
            <a:fillRect/>
          </a:stretch>
        </p:blipFill>
        <p:spPr bwMode="auto">
          <a:xfrm rot="-60000">
            <a:off x="4697662" y="3206847"/>
            <a:ext cx="3814703" cy="1653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9" name="Picture 13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852" y="3255763"/>
            <a:ext cx="3960528" cy="136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609600" y="4475061"/>
            <a:ext cx="7309814" cy="6065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lnSpc>
                <a:spcPct val="135000"/>
              </a:lnSpc>
              <a:spcBef>
                <a:spcPct val="20000"/>
              </a:spcBef>
              <a:buClr>
                <a:schemeClr val="accent1"/>
              </a:buClr>
              <a:defRPr/>
            </a:pPr>
            <a:r>
              <a:rPr lang="zh-CN" altLang="en-US" sz="2800" b="1" dirty="0" smtClean="0">
                <a:solidFill>
                  <a:srgbClr val="FF33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类型</a:t>
            </a:r>
            <a:endParaRPr lang="zh-CN" altLang="en-US" sz="2800" b="1" dirty="0">
              <a:solidFill>
                <a:srgbClr val="FF3300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27844" y="5192876"/>
            <a:ext cx="8313619" cy="18056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ts val="2800"/>
              </a:lnSpc>
            </a:pPr>
            <a:r>
              <a:rPr lang="zh-CN" altLang="en-US" sz="2200" b="1" dirty="0" smtClean="0"/>
              <a:t>       二极管</a:t>
            </a:r>
            <a:r>
              <a:rPr lang="zh-CN" altLang="en-US" sz="2200" b="1" dirty="0"/>
              <a:t>的分类方法很多，</a:t>
            </a:r>
            <a:r>
              <a:rPr lang="zh-CN" altLang="en-US" sz="2200" b="1" dirty="0" smtClean="0"/>
              <a:t>根据工艺</a:t>
            </a:r>
            <a:r>
              <a:rPr lang="zh-CN" altLang="en-US" sz="2200" b="1" dirty="0"/>
              <a:t>及结构，二极管可分点接触型、面接触型及平面型二极管；根据材料不同，可分为硅二极管和锗二极管两类；根据</a:t>
            </a:r>
            <a:r>
              <a:rPr lang="zh-CN" altLang="en-US" sz="2200" b="1" dirty="0">
                <a:solidFill>
                  <a:srgbClr val="0000FF"/>
                </a:solidFill>
              </a:rPr>
              <a:t>用途</a:t>
            </a:r>
            <a:r>
              <a:rPr lang="zh-CN" altLang="en-US" sz="2200" b="1" dirty="0"/>
              <a:t>不同，又可分为</a:t>
            </a:r>
            <a:r>
              <a:rPr lang="zh-CN" altLang="en-US" sz="2200" b="1" dirty="0">
                <a:solidFill>
                  <a:srgbClr val="0000FF"/>
                </a:solidFill>
              </a:rPr>
              <a:t>普通二极管、整流二极管、稳压二极管</a:t>
            </a:r>
            <a:r>
              <a:rPr lang="zh-CN" altLang="en-US" sz="2200" b="1" dirty="0"/>
              <a:t>等。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1A693-11F9-4CD9-B4DB-F17ED9E18680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33651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91" grpId="0"/>
      <p:bldP spid="1029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1600200"/>
            <a:ext cx="4500563" cy="3992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4370" name="Rectangle 2"/>
          <p:cNvSpPr>
            <a:spLocks noGrp="1" noChangeArrowheads="1"/>
          </p:cNvSpPr>
          <p:nvPr>
            <p:ph type="title"/>
          </p:nvPr>
        </p:nvSpPr>
        <p:spPr>
          <a:xfrm>
            <a:off x="395288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4000" b="1" kern="1200" dirty="0" smtClean="0">
                <a:solidFill>
                  <a:srgbClr val="552579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二极管伏安特性</a:t>
            </a:r>
            <a:endParaRPr lang="zh-CN" altLang="en-US" sz="4000" b="1" kern="1200" dirty="0">
              <a:solidFill>
                <a:srgbClr val="552579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2531" name="Rectangle 3"/>
          <p:cNvSpPr>
            <a:spLocks noChangeArrowheads="1"/>
          </p:cNvSpPr>
          <p:nvPr/>
        </p:nvSpPr>
        <p:spPr bwMode="auto">
          <a:xfrm>
            <a:off x="152400" y="1066800"/>
            <a:ext cx="4800600" cy="59093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just" eaLnBrk="1" hangingPunct="1">
              <a:lnSpc>
                <a:spcPts val="2400"/>
              </a:lnSpc>
            </a:pP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）正向特性  </a:t>
            </a:r>
          </a:p>
          <a:p>
            <a:pPr algn="just" eaLnBrk="1" hangingPunct="1">
              <a:lnSpc>
                <a:spcPts val="2400"/>
              </a:lnSpc>
            </a:pP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位于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图中第一象限。当二极管承受很小的正向电压时，二极管并不能导通，这是因为外电场太弱，不足以克服内电场的阻挡作用，这段区域称为死区，与此相对应的电压叫死区电压，一般硅二极管的死区电压约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0.5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伏，锗二极管约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伏。</a:t>
            </a:r>
          </a:p>
          <a:p>
            <a:pPr algn="just" eaLnBrk="1" hangingPunct="1">
              <a:lnSpc>
                <a:spcPts val="2400"/>
              </a:lnSpc>
            </a:pP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当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正向电压上升到大于死区电压时，二极管开始导通，正向电流随正向电压上升很快。二极管导通后的正向电阻很小，其正向压降很小，一般硅管约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0.7V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，锗管约为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0.2-0.3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伏。                                                       </a:t>
            </a:r>
          </a:p>
          <a:p>
            <a:pPr algn="just" eaLnBrk="1" hangingPunct="1">
              <a:lnSpc>
                <a:spcPts val="2400"/>
              </a:lnSpc>
            </a:pP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b="1" dirty="0" smtClean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）反向</a:t>
            </a:r>
            <a:r>
              <a:rPr lang="zh-CN" altLang="en-US" b="1" dirty="0">
                <a:solidFill>
                  <a:srgbClr val="00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特性</a:t>
            </a:r>
          </a:p>
          <a:p>
            <a:pPr algn="just" eaLnBrk="1" hangingPunct="1">
              <a:lnSpc>
                <a:spcPts val="2400"/>
              </a:lnSpc>
            </a:pP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位于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图中第三象限。当二极管承受反向电压时，二极管中只有很小的反向电流，是由少数载流子漂移形成</a:t>
            </a: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。</a:t>
            </a:r>
            <a:endParaRPr lang="en-US" altLang="zh-CN" b="1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ts val="2400"/>
              </a:lnSpc>
            </a:pPr>
            <a:r>
              <a:rPr lang="zh-CN" altLang="en-US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当</a:t>
            </a:r>
            <a:r>
              <a:rPr lang="zh-CN" alt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反向电压增大到超过某个值时，反向电流急剧加大，二极管被击穿，可能被损坏。所以一般二极管不允许工作在这个区域。</a:t>
            </a:r>
          </a:p>
          <a:p>
            <a:pPr algn="just" eaLnBrk="1" hangingPunct="1"/>
            <a:endParaRPr lang="en-US" altLang="zh-CN" dirty="0">
              <a:solidFill>
                <a:srgbClr val="FF3300"/>
              </a:solidFill>
              <a:latin typeface="宋体" panose="02010600030101010101" pitchFamily="2" charset="-122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31A693-11F9-4CD9-B4DB-F17ED9E18680}" type="slidenum">
              <a:rPr lang="en-US" altLang="zh-CN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1642281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ow does a Diode work 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3400" y="1219200"/>
            <a:ext cx="8229600" cy="462915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6B5004-D403-40AD-A96A-3F589E61292D}" type="slidenum">
              <a:rPr lang="en-US" altLang="zh-CN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73871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15623</TotalTime>
  <Words>3945</Words>
  <Application>Microsoft Office PowerPoint</Application>
  <PresentationFormat>全屏显示(4:3)</PresentationFormat>
  <Paragraphs>375</Paragraphs>
  <Slides>52</Slides>
  <Notes>2</Notes>
  <HiddenSlides>0</HiddenSlides>
  <MMClips>2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52</vt:i4>
      </vt:variant>
    </vt:vector>
  </HeadingPairs>
  <TitlesOfParts>
    <vt:vector size="66" baseType="lpstr">
      <vt:lpstr>Arial Unicode MS</vt:lpstr>
      <vt:lpstr>楷体_GB2312</vt:lpstr>
      <vt:lpstr>隶书</vt:lpstr>
      <vt:lpstr>宋体</vt:lpstr>
      <vt:lpstr>微软雅黑</vt:lpstr>
      <vt:lpstr>Arial</vt:lpstr>
      <vt:lpstr>Calibri</vt:lpstr>
      <vt:lpstr>Cambria Math</vt:lpstr>
      <vt:lpstr>Times New Roman</vt:lpstr>
      <vt:lpstr>Wingdings</vt:lpstr>
      <vt:lpstr>默认设计模板</vt:lpstr>
      <vt:lpstr>Photo Editor 照片</vt:lpstr>
      <vt:lpstr>Visio</vt:lpstr>
      <vt:lpstr>公式</vt:lpstr>
      <vt:lpstr>第4章 放大器及其 非线性</vt:lpstr>
      <vt:lpstr>PowerPoint 演示文稿</vt:lpstr>
      <vt:lpstr>PowerPoint 演示文稿</vt:lpstr>
      <vt:lpstr>PowerPoint 演示文稿</vt:lpstr>
      <vt:lpstr>PN结</vt:lpstr>
      <vt:lpstr>PN结的特性</vt:lpstr>
      <vt:lpstr>二极管</vt:lpstr>
      <vt:lpstr>二极管伏安特性</vt:lpstr>
      <vt:lpstr>PowerPoint 演示文稿</vt:lpstr>
      <vt:lpstr>三极管的结构、符号和型号</vt:lpstr>
      <vt:lpstr>三极管的电流放大作用</vt:lpstr>
      <vt:lpstr>三极管的特性曲线</vt:lpstr>
      <vt:lpstr>PowerPoint 演示文稿</vt:lpstr>
      <vt:lpstr>PowerPoint 演示文稿</vt:lpstr>
      <vt:lpstr>放大器</vt:lpstr>
      <vt:lpstr>放大器分类</vt:lpstr>
      <vt:lpstr>PowerPoint 演示文稿</vt:lpstr>
      <vt:lpstr>PowerPoint 演示文稿</vt:lpstr>
      <vt:lpstr>放大器的关键参数</vt:lpstr>
      <vt:lpstr>低噪声放大器的技术指标</vt:lpstr>
      <vt:lpstr>PowerPoint 演示文稿</vt:lpstr>
      <vt:lpstr>LNA的主要特点</vt:lpstr>
      <vt:lpstr>场效应低噪声放大电路</vt:lpstr>
      <vt:lpstr>噪  声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无源互易网络噪声系数</vt:lpstr>
      <vt:lpstr>PowerPoint 演示文稿</vt:lpstr>
      <vt:lpstr>等效噪声温度（另一种度量参数）</vt:lpstr>
      <vt:lpstr>PowerPoint 演示文稿</vt:lpstr>
      <vt:lpstr>PowerPoint 演示文稿</vt:lpstr>
      <vt:lpstr>等效噪声温度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接收灵敏度</vt:lpstr>
      <vt:lpstr>接收灵敏度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dell</dc:creator>
  <cp:lastModifiedBy>Windows 用户</cp:lastModifiedBy>
  <cp:revision>556</cp:revision>
  <cp:lastPrinted>1601-01-01T00:00:00Z</cp:lastPrinted>
  <dcterms:created xsi:type="dcterms:W3CDTF">1601-01-01T00:00:00Z</dcterms:created>
  <dcterms:modified xsi:type="dcterms:W3CDTF">2019-11-13T07:17:07Z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